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73" r:id="rId3"/>
    <p:sldId id="272" r:id="rId4"/>
    <p:sldId id="260" r:id="rId5"/>
    <p:sldId id="267" r:id="rId6"/>
    <p:sldId id="276" r:id="rId7"/>
    <p:sldId id="268" r:id="rId8"/>
    <p:sldId id="269" r:id="rId9"/>
    <p:sldId id="277" r:id="rId10"/>
    <p:sldId id="278" r:id="rId11"/>
    <p:sldId id="279" r:id="rId12"/>
    <p:sldId id="280" r:id="rId13"/>
    <p:sldId id="286" r:id="rId14"/>
    <p:sldId id="287" r:id="rId15"/>
    <p:sldId id="282" r:id="rId16"/>
    <p:sldId id="281" r:id="rId17"/>
    <p:sldId id="283" r:id="rId18"/>
    <p:sldId id="285" r:id="rId19"/>
    <p:sldId id="288" r:id="rId20"/>
    <p:sldId id="259" r:id="rId21"/>
    <p:sldId id="258" r:id="rId22"/>
    <p:sldId id="261" r:id="rId23"/>
    <p:sldId id="262" r:id="rId24"/>
    <p:sldId id="263" r:id="rId25"/>
    <p:sldId id="264" r:id="rId26"/>
    <p:sldId id="265" r:id="rId27"/>
    <p:sldId id="266" r:id="rId28"/>
    <p:sldId id="257" r:id="rId29"/>
  </p:sldIdLst>
  <p:sldSz cx="12192000" cy="6858000"/>
  <p:notesSz cx="6858000" cy="9144000"/>
  <p:embeddedFontLst>
    <p:embeddedFont>
      <p:font typeface="72" panose="020B0503030000000003" pitchFamily="34" charset="0"/>
      <p:regular r:id="rId32"/>
      <p:bold r:id="rId33"/>
      <p:italic r:id="rId34"/>
      <p:bold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mbria Math" panose="02040503050406030204" pitchFamily="18" charset="0"/>
      <p:regular r:id="rId40"/>
    </p:embeddedFont>
    <p:embeddedFont>
      <p:font typeface="Cascadia Code" panose="020B0609020000020004" pitchFamily="49" charset="0"/>
      <p:regular r:id="rId41"/>
      <p:bold r:id="rId42"/>
    </p:embeddedFont>
    <p:embeddedFont>
      <p:font typeface="Rokkitt" pitchFamily="2" charset="0"/>
      <p:regular r:id="rId43"/>
      <p:bold r:id="rId44"/>
    </p:embeddedFont>
    <p:embeddedFont>
      <p:font typeface="Rubik" panose="00000500000000000000" pitchFamily="2" charset="-79"/>
      <p:regular r:id="rId45"/>
      <p:bold r:id="rId46"/>
      <p:italic r:id="rId47"/>
      <p:boldItalic r:id="rId4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91A2247-1A3A-44C9-BD36-6DDCF29CE4ED}">
          <p14:sldIdLst>
            <p14:sldId id="256"/>
            <p14:sldId id="273"/>
            <p14:sldId id="272"/>
            <p14:sldId id="260"/>
            <p14:sldId id="267"/>
            <p14:sldId id="276"/>
            <p14:sldId id="268"/>
            <p14:sldId id="269"/>
            <p14:sldId id="277"/>
            <p14:sldId id="278"/>
            <p14:sldId id="279"/>
            <p14:sldId id="280"/>
            <p14:sldId id="286"/>
            <p14:sldId id="287"/>
            <p14:sldId id="282"/>
            <p14:sldId id="281"/>
            <p14:sldId id="283"/>
            <p14:sldId id="285"/>
            <p14:sldId id="288"/>
            <p14:sldId id="259"/>
            <p14:sldId id="258"/>
            <p14:sldId id="261"/>
            <p14:sldId id="262"/>
            <p14:sldId id="263"/>
            <p14:sldId id="264"/>
            <p14:sldId id="265"/>
            <p14:sldId id="266"/>
          </p14:sldIdLst>
        </p14:section>
        <p14:section name="Hardware" id="{240E8311-1381-4F7C-A7A3-CABCEC027F8C}">
          <p14:sldIdLst>
            <p14:sldId id="2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ar Acosta" initials="OA" lastIdx="2" clrIdx="0">
    <p:extLst>
      <p:ext uri="{19B8F6BF-5375-455C-9EA6-DF929625EA0E}">
        <p15:presenceInfo xmlns:p15="http://schemas.microsoft.com/office/powerpoint/2012/main" userId="fea91ed1b063c33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738"/>
    <a:srgbClr val="F55D3E"/>
    <a:srgbClr val="9C7CA5"/>
    <a:srgbClr val="1282A2"/>
    <a:srgbClr val="FFFFFF"/>
    <a:srgbClr val="14151A"/>
    <a:srgbClr val="FEFCFB"/>
    <a:srgbClr val="7159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41" autoAdjust="0"/>
    <p:restoredTop sz="94655" autoAdjust="0"/>
  </p:normalViewPr>
  <p:slideViewPr>
    <p:cSldViewPr showGuides="1">
      <p:cViewPr>
        <p:scale>
          <a:sx n="66" d="100"/>
          <a:sy n="66" d="100"/>
        </p:scale>
        <p:origin x="528" y="580"/>
      </p:cViewPr>
      <p:guideLst>
        <p:guide orient="horz" pos="2880"/>
        <p:guide pos="3840"/>
      </p:guideLst>
    </p:cSldViewPr>
  </p:slideViewPr>
  <p:outlineViewPr>
    <p:cViewPr>
      <p:scale>
        <a:sx n="33" d="100"/>
        <a:sy n="33" d="100"/>
      </p:scale>
      <p:origin x="0" y="-632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4" Type="http://schemas.openxmlformats.org/officeDocument/2006/relationships/font" Target="fonts/font13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F5EF03-2255-4375-93E4-BDC5761CDA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Informática 1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9E0219-049C-4D0E-AD21-524A746E36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336C65-C8FB-4CA1-9977-DBD58C8EDE53}" type="datetimeFigureOut">
              <a:rPr lang="en-US" smtClean="0"/>
              <a:t>8/25/2020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F849E9-735A-4086-BBAC-4F112E89491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D29626-FC6F-481B-984C-7DFE2F8944C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5DBAC-1CB5-4833-A3C3-1AC1082DC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62809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10.png>
</file>

<file path=ppt/media/image11.jfif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tmp>
</file>

<file path=ppt/media/image26.png>
</file>

<file path=ppt/media/image27.tmp>
</file>

<file path=ppt/media/image28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Informática 1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1A2FC-1E4A-4EE5-8009-1739AAC40897}" type="datetimeFigureOut">
              <a:rPr lang="en-US" smtClean="0"/>
              <a:t>8/25/2020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0BC04F-7C69-42F9-B407-E3CE0396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5356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3AABD-7735-4106-97F2-AC0DEC1E1A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433813"/>
            <a:ext cx="9448800" cy="909587"/>
          </a:xfrm>
        </p:spPr>
        <p:txBody>
          <a:bodyPr/>
          <a:lstStyle>
            <a:lvl1pPr>
              <a:defRPr/>
            </a:lvl1pPr>
          </a:lstStyle>
          <a:p>
            <a:r>
              <a:rPr lang="es-MX" dirty="0"/>
              <a:t>Módulo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4DC4F16-B9B0-43E4-BE55-ED32CE275D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1657"/>
            <a:ext cx="12192000" cy="3450657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306BC93-6C92-414A-B271-597F2EEF1790}"/>
              </a:ext>
            </a:extLst>
          </p:cNvPr>
          <p:cNvSpPr txBox="1">
            <a:spLocks/>
          </p:cNvSpPr>
          <p:nvPr userDrawn="1"/>
        </p:nvSpPr>
        <p:spPr>
          <a:xfrm>
            <a:off x="321644" y="4343400"/>
            <a:ext cx="9448800" cy="909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latin typeface="+mn-lt"/>
              </a:rPr>
              <a:t>Módulo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9177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67120-D5B9-496C-BBA6-50E048257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B1FC2C-87CB-4CDC-93CD-C8A80B50EF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09600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22CB9-503A-47EB-8E23-6C317997D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8600"/>
            <a:ext cx="11582399" cy="6857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56C3B-B5B6-41FA-B207-A37D552DF9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295400"/>
            <a:ext cx="11582400" cy="5197475"/>
          </a:xfrm>
        </p:spPr>
        <p:txBody>
          <a:bodyPr/>
          <a:lstStyle>
            <a:lvl1pPr>
              <a:defRPr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4783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2127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A7027-5320-4356-BF31-9A647D29A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B2DCCE-E40C-41A5-8834-867795AE4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7692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183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1CC501-6AF2-4226-83B3-CC85DED08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1" y="228600"/>
            <a:ext cx="9448800" cy="68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21C03-A647-4424-967D-746AACF71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295400"/>
            <a:ext cx="9448800" cy="5197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0547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72" panose="020B0503030000000003" pitchFamily="34" charset="0"/>
          <a:ea typeface="+mn-ea"/>
          <a:cs typeface="72" panose="020B05030300000000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080" userDrawn="1">
          <p15:clr>
            <a:srgbClr val="F26B43"/>
          </p15:clr>
        </p15:guide>
        <p15:guide id="4" orient="horz" pos="144" userDrawn="1">
          <p15:clr>
            <a:srgbClr val="F26B43"/>
          </p15:clr>
        </p15:guide>
        <p15:guide id="5" orient="horz" pos="576" userDrawn="1">
          <p15:clr>
            <a:srgbClr val="F26B43"/>
          </p15:clr>
        </p15:guide>
        <p15:guide id="6" pos="6144" userDrawn="1">
          <p15:clr>
            <a:srgbClr val="F26B43"/>
          </p15:clr>
        </p15:guide>
        <p15:guide id="7" orient="horz" pos="81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132889348@N07/20607150556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cid:77833835-A69D-4190-868E-DD87E76C9868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tm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mp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fi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5.xml"/><Relationship Id="rId1" Type="http://schemas.openxmlformats.org/officeDocument/2006/relationships/video" Target="https://www.youtube.com/embed/wteUW2sL7bc?feature=oembed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30604-DA4C-4381-81DD-4F5FE36C3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" y="3429000"/>
            <a:ext cx="5791200" cy="914400"/>
          </a:xfrm>
        </p:spPr>
        <p:txBody>
          <a:bodyPr>
            <a:noAutofit/>
          </a:bodyPr>
          <a:lstStyle/>
          <a:p>
            <a:pPr algn="l"/>
            <a:r>
              <a:rPr lang="es-MX" dirty="0">
                <a:solidFill>
                  <a:srgbClr val="212738"/>
                </a:solidFill>
              </a:rPr>
              <a:t>Módulo 2</a:t>
            </a:r>
            <a:endParaRPr lang="en-US" dirty="0">
              <a:solidFill>
                <a:srgbClr val="212738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7F30B0-967F-4588-9290-F5F86EAF7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" y="4343400"/>
            <a:ext cx="8991600" cy="677334"/>
          </a:xfrm>
        </p:spPr>
        <p:txBody>
          <a:bodyPr>
            <a:normAutofit/>
          </a:bodyPr>
          <a:lstStyle/>
          <a:p>
            <a:pPr algn="l"/>
            <a:r>
              <a:rPr lang="es-MX" sz="4000" b="1" dirty="0">
                <a:solidFill>
                  <a:srgbClr val="1282A2"/>
                </a:solidFill>
              </a:rPr>
              <a:t>Representación de Información</a:t>
            </a:r>
            <a:endParaRPr lang="en-US" sz="4000" b="1" dirty="0">
              <a:solidFill>
                <a:srgbClr val="1282A2"/>
              </a:solidFill>
            </a:endParaRPr>
          </a:p>
        </p:txBody>
      </p:sp>
      <p:pic>
        <p:nvPicPr>
          <p:cNvPr id="6" name="Picture 5" descr="A close up of a keyboard&#10;&#10;Description automatically generated">
            <a:extLst>
              <a:ext uri="{FF2B5EF4-FFF2-40B4-BE49-F238E27FC236}">
                <a16:creationId xmlns:a16="http://schemas.microsoft.com/office/drawing/2014/main" id="{DA138B68-D1D7-47E4-A7DB-EC676229D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" b="59845"/>
          <a:stretch/>
        </p:blipFill>
        <p:spPr>
          <a:xfrm>
            <a:off x="0" y="0"/>
            <a:ext cx="12192000" cy="275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273916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2B3EA6F-4D71-4DCE-8F8B-986C3B2268EC}"/>
              </a:ext>
            </a:extLst>
          </p:cNvPr>
          <p:cNvGrpSpPr/>
          <p:nvPr/>
        </p:nvGrpSpPr>
        <p:grpSpPr>
          <a:xfrm>
            <a:off x="470877" y="2216217"/>
            <a:ext cx="5029200" cy="3886200"/>
            <a:chOff x="466023" y="1676400"/>
            <a:chExt cx="3724977" cy="27432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EE2B606-89FE-410E-973F-AAFBD814C516}"/>
                </a:ext>
              </a:extLst>
            </p:cNvPr>
            <p:cNvSpPr/>
            <p:nvPr/>
          </p:nvSpPr>
          <p:spPr>
            <a:xfrm>
              <a:off x="466023" y="16764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1.76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9885388-0E45-4621-B911-835CBDC8753D}"/>
                </a:ext>
              </a:extLst>
            </p:cNvPr>
            <p:cNvSpPr/>
            <p:nvPr/>
          </p:nvSpPr>
          <p:spPr>
            <a:xfrm>
              <a:off x="1402882" y="16764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2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75E677-4CCD-49B2-A7A1-73C45A93EC4B}"/>
                </a:ext>
              </a:extLst>
            </p:cNvPr>
            <p:cNvSpPr/>
            <p:nvPr/>
          </p:nvSpPr>
          <p:spPr>
            <a:xfrm>
              <a:off x="2339741" y="16764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1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B496F99-BB1B-4B82-90CB-934C6010A8B0}"/>
                </a:ext>
              </a:extLst>
            </p:cNvPr>
            <p:cNvSpPr/>
            <p:nvPr/>
          </p:nvSpPr>
          <p:spPr>
            <a:xfrm>
              <a:off x="3276600" y="16764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0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1FF4ACF-3237-4B97-814A-76A6D3F158C3}"/>
                </a:ext>
              </a:extLst>
            </p:cNvPr>
            <p:cNvSpPr/>
            <p:nvPr/>
          </p:nvSpPr>
          <p:spPr>
            <a:xfrm>
              <a:off x="466023" y="25908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2.5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8A93039-4476-4FF1-81F6-81DEC0D9D66B}"/>
                </a:ext>
              </a:extLst>
            </p:cNvPr>
            <p:cNvSpPr/>
            <p:nvPr/>
          </p:nvSpPr>
          <p:spPr>
            <a:xfrm>
              <a:off x="1402882" y="25908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2.2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D4AC7BA-C7E4-45C1-B0F7-9EA3DF47834B}"/>
                </a:ext>
              </a:extLst>
            </p:cNvPr>
            <p:cNvSpPr/>
            <p:nvPr/>
          </p:nvSpPr>
          <p:spPr>
            <a:xfrm>
              <a:off x="2339741" y="25908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1.2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F2ACEBB-60C6-4F2A-BAD1-FE20CFD037B7}"/>
                </a:ext>
              </a:extLst>
            </p:cNvPr>
            <p:cNvSpPr/>
            <p:nvPr/>
          </p:nvSpPr>
          <p:spPr>
            <a:xfrm>
              <a:off x="3276600" y="25908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0.9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DFD508F-2687-4A06-81AE-A0A9BDB05E7E}"/>
                </a:ext>
              </a:extLst>
            </p:cNvPr>
            <p:cNvSpPr/>
            <p:nvPr/>
          </p:nvSpPr>
          <p:spPr>
            <a:xfrm>
              <a:off x="466023" y="35052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0.8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588F453-1DE7-4AFE-88A0-B294216AADA5}"/>
                </a:ext>
              </a:extLst>
            </p:cNvPr>
            <p:cNvSpPr/>
            <p:nvPr/>
          </p:nvSpPr>
          <p:spPr>
            <a:xfrm>
              <a:off x="1402882" y="35052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1.6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F03ECE3-1D58-416E-8577-23DD6175C0FD}"/>
                </a:ext>
              </a:extLst>
            </p:cNvPr>
            <p:cNvSpPr/>
            <p:nvPr/>
          </p:nvSpPr>
          <p:spPr>
            <a:xfrm>
              <a:off x="2339741" y="35052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1.74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4766E5A-30B8-4639-A79E-44282ACCD70A}"/>
                </a:ext>
              </a:extLst>
            </p:cNvPr>
            <p:cNvSpPr/>
            <p:nvPr/>
          </p:nvSpPr>
          <p:spPr>
            <a:xfrm>
              <a:off x="3276600" y="35052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2.2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002974E-2D4B-4107-9B4A-9B2F0919E4EA}"/>
              </a:ext>
            </a:extLst>
          </p:cNvPr>
          <p:cNvSpPr/>
          <p:nvPr/>
        </p:nvSpPr>
        <p:spPr>
          <a:xfrm>
            <a:off x="6629400" y="2209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1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D794E70-97C0-439B-9B36-4DCB51CE13B9}"/>
              </a:ext>
            </a:extLst>
          </p:cNvPr>
          <p:cNvSpPr/>
          <p:nvPr/>
        </p:nvSpPr>
        <p:spPr>
          <a:xfrm>
            <a:off x="7894281" y="2209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1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4AD842-5EAE-4A70-92AF-31DE17408599}"/>
              </a:ext>
            </a:extLst>
          </p:cNvPr>
          <p:cNvSpPr/>
          <p:nvPr/>
        </p:nvSpPr>
        <p:spPr>
          <a:xfrm>
            <a:off x="9159161" y="2209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179531E-9E08-4549-8FE9-06E6A7893813}"/>
              </a:ext>
            </a:extLst>
          </p:cNvPr>
          <p:cNvSpPr/>
          <p:nvPr/>
        </p:nvSpPr>
        <p:spPr>
          <a:xfrm>
            <a:off x="10424042" y="2209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F2FAF6F-A7A0-449D-AE52-800ACE94CBFB}"/>
              </a:ext>
            </a:extLst>
          </p:cNvPr>
          <p:cNvSpPr/>
          <p:nvPr/>
        </p:nvSpPr>
        <p:spPr>
          <a:xfrm>
            <a:off x="6629400" y="35052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1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AF40E55-4EF0-4FB9-B450-A901D69B5B75}"/>
              </a:ext>
            </a:extLst>
          </p:cNvPr>
          <p:cNvSpPr/>
          <p:nvPr/>
        </p:nvSpPr>
        <p:spPr>
          <a:xfrm>
            <a:off x="7894281" y="35052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1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475C9B7-DA1F-4DC2-A200-5FF139C7030D}"/>
              </a:ext>
            </a:extLst>
          </p:cNvPr>
          <p:cNvSpPr/>
          <p:nvPr/>
        </p:nvSpPr>
        <p:spPr>
          <a:xfrm>
            <a:off x="9159161" y="35052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C2091BE-88FE-4E39-9BEE-8B6E02A30641}"/>
              </a:ext>
            </a:extLst>
          </p:cNvPr>
          <p:cNvSpPr/>
          <p:nvPr/>
        </p:nvSpPr>
        <p:spPr>
          <a:xfrm>
            <a:off x="10424042" y="35052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8D4163-94BC-4D8B-8014-DDCE1D4BDBF7}"/>
              </a:ext>
            </a:extLst>
          </p:cNvPr>
          <p:cNvSpPr/>
          <p:nvPr/>
        </p:nvSpPr>
        <p:spPr>
          <a:xfrm>
            <a:off x="6629400" y="48006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979CA88-0353-4DB2-81B9-866B653BE83D}"/>
              </a:ext>
            </a:extLst>
          </p:cNvPr>
          <p:cNvSpPr/>
          <p:nvPr/>
        </p:nvSpPr>
        <p:spPr>
          <a:xfrm>
            <a:off x="7894281" y="48006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629BA6E-1C78-4D35-A913-0180375C81F7}"/>
              </a:ext>
            </a:extLst>
          </p:cNvPr>
          <p:cNvSpPr/>
          <p:nvPr/>
        </p:nvSpPr>
        <p:spPr>
          <a:xfrm>
            <a:off x="9159161" y="48006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85A0731-E80F-4F31-BD39-70EF5BB6A28D}"/>
              </a:ext>
            </a:extLst>
          </p:cNvPr>
          <p:cNvSpPr/>
          <p:nvPr/>
        </p:nvSpPr>
        <p:spPr>
          <a:xfrm>
            <a:off x="10424042" y="48006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1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8CCBBF5-1707-4720-8B44-86BDFF214F21}"/>
              </a:ext>
            </a:extLst>
          </p:cNvPr>
          <p:cNvSpPr/>
          <p:nvPr/>
        </p:nvSpPr>
        <p:spPr>
          <a:xfrm>
            <a:off x="506972" y="83820"/>
            <a:ext cx="3886316" cy="800100"/>
          </a:xfrm>
          <a:custGeom>
            <a:avLst/>
            <a:gdLst>
              <a:gd name="connsiteX0" fmla="*/ 0 w 3886316"/>
              <a:gd name="connsiteY0" fmla="*/ 0 h 800100"/>
              <a:gd name="connsiteX1" fmla="*/ 608856 w 3886316"/>
              <a:gd name="connsiteY1" fmla="*/ 0 h 800100"/>
              <a:gd name="connsiteX2" fmla="*/ 1178849 w 3886316"/>
              <a:gd name="connsiteY2" fmla="*/ 0 h 800100"/>
              <a:gd name="connsiteX3" fmla="*/ 1748842 w 3886316"/>
              <a:gd name="connsiteY3" fmla="*/ 0 h 800100"/>
              <a:gd name="connsiteX4" fmla="*/ 2435425 w 3886316"/>
              <a:gd name="connsiteY4" fmla="*/ 0 h 800100"/>
              <a:gd name="connsiteX5" fmla="*/ 3005418 w 3886316"/>
              <a:gd name="connsiteY5" fmla="*/ 0 h 800100"/>
              <a:gd name="connsiteX6" fmla="*/ 3886316 w 3886316"/>
              <a:gd name="connsiteY6" fmla="*/ 0 h 800100"/>
              <a:gd name="connsiteX7" fmla="*/ 3886316 w 3886316"/>
              <a:gd name="connsiteY7" fmla="*/ 400050 h 800100"/>
              <a:gd name="connsiteX8" fmla="*/ 3886316 w 3886316"/>
              <a:gd name="connsiteY8" fmla="*/ 800100 h 800100"/>
              <a:gd name="connsiteX9" fmla="*/ 3199734 w 3886316"/>
              <a:gd name="connsiteY9" fmla="*/ 800100 h 800100"/>
              <a:gd name="connsiteX10" fmla="*/ 2474288 w 3886316"/>
              <a:gd name="connsiteY10" fmla="*/ 800100 h 800100"/>
              <a:gd name="connsiteX11" fmla="*/ 1787705 w 3886316"/>
              <a:gd name="connsiteY11" fmla="*/ 800100 h 800100"/>
              <a:gd name="connsiteX12" fmla="*/ 1217712 w 3886316"/>
              <a:gd name="connsiteY12" fmla="*/ 800100 h 800100"/>
              <a:gd name="connsiteX13" fmla="*/ 608856 w 3886316"/>
              <a:gd name="connsiteY13" fmla="*/ 800100 h 800100"/>
              <a:gd name="connsiteX14" fmla="*/ 0 w 3886316"/>
              <a:gd name="connsiteY14" fmla="*/ 800100 h 800100"/>
              <a:gd name="connsiteX15" fmla="*/ 0 w 3886316"/>
              <a:gd name="connsiteY15" fmla="*/ 384048 h 800100"/>
              <a:gd name="connsiteX16" fmla="*/ 0 w 3886316"/>
              <a:gd name="connsiteY16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86316" h="800100" fill="none" extrusionOk="0">
                <a:moveTo>
                  <a:pt x="0" y="0"/>
                </a:moveTo>
                <a:cubicBezTo>
                  <a:pt x="283842" y="28317"/>
                  <a:pt x="443709" y="-16937"/>
                  <a:pt x="608856" y="0"/>
                </a:cubicBezTo>
                <a:cubicBezTo>
                  <a:pt x="774003" y="16937"/>
                  <a:pt x="925502" y="10972"/>
                  <a:pt x="1178849" y="0"/>
                </a:cubicBezTo>
                <a:cubicBezTo>
                  <a:pt x="1432196" y="-10972"/>
                  <a:pt x="1509930" y="9955"/>
                  <a:pt x="1748842" y="0"/>
                </a:cubicBezTo>
                <a:cubicBezTo>
                  <a:pt x="1987754" y="-9955"/>
                  <a:pt x="2168426" y="20255"/>
                  <a:pt x="2435425" y="0"/>
                </a:cubicBezTo>
                <a:cubicBezTo>
                  <a:pt x="2702424" y="-20255"/>
                  <a:pt x="2731639" y="27328"/>
                  <a:pt x="3005418" y="0"/>
                </a:cubicBezTo>
                <a:cubicBezTo>
                  <a:pt x="3279197" y="-27328"/>
                  <a:pt x="3476618" y="-18111"/>
                  <a:pt x="3886316" y="0"/>
                </a:cubicBezTo>
                <a:cubicBezTo>
                  <a:pt x="3884718" y="198310"/>
                  <a:pt x="3884781" y="226731"/>
                  <a:pt x="3886316" y="400050"/>
                </a:cubicBezTo>
                <a:cubicBezTo>
                  <a:pt x="3887852" y="573369"/>
                  <a:pt x="3885293" y="648854"/>
                  <a:pt x="3886316" y="800100"/>
                </a:cubicBezTo>
                <a:cubicBezTo>
                  <a:pt x="3708505" y="789530"/>
                  <a:pt x="3356544" y="784236"/>
                  <a:pt x="3199734" y="800100"/>
                </a:cubicBezTo>
                <a:cubicBezTo>
                  <a:pt x="3042924" y="815964"/>
                  <a:pt x="2723263" y="817740"/>
                  <a:pt x="2474288" y="800100"/>
                </a:cubicBezTo>
                <a:cubicBezTo>
                  <a:pt x="2225313" y="782460"/>
                  <a:pt x="1933051" y="807751"/>
                  <a:pt x="1787705" y="800100"/>
                </a:cubicBezTo>
                <a:cubicBezTo>
                  <a:pt x="1642359" y="792449"/>
                  <a:pt x="1389109" y="796919"/>
                  <a:pt x="1217712" y="800100"/>
                </a:cubicBezTo>
                <a:cubicBezTo>
                  <a:pt x="1046315" y="803281"/>
                  <a:pt x="903034" y="813650"/>
                  <a:pt x="608856" y="800100"/>
                </a:cubicBezTo>
                <a:cubicBezTo>
                  <a:pt x="314678" y="786550"/>
                  <a:pt x="211166" y="806197"/>
                  <a:pt x="0" y="800100"/>
                </a:cubicBezTo>
                <a:cubicBezTo>
                  <a:pt x="-14736" y="639703"/>
                  <a:pt x="12654" y="508358"/>
                  <a:pt x="0" y="384048"/>
                </a:cubicBezTo>
                <a:cubicBezTo>
                  <a:pt x="-12654" y="259738"/>
                  <a:pt x="6116" y="77982"/>
                  <a:pt x="0" y="0"/>
                </a:cubicBezTo>
                <a:close/>
              </a:path>
              <a:path w="3886316" h="800100" stroke="0" extrusionOk="0">
                <a:moveTo>
                  <a:pt x="0" y="0"/>
                </a:moveTo>
                <a:cubicBezTo>
                  <a:pt x="211416" y="-26571"/>
                  <a:pt x="332228" y="17720"/>
                  <a:pt x="608856" y="0"/>
                </a:cubicBezTo>
                <a:cubicBezTo>
                  <a:pt x="885484" y="-17720"/>
                  <a:pt x="958951" y="-12695"/>
                  <a:pt x="1217712" y="0"/>
                </a:cubicBezTo>
                <a:cubicBezTo>
                  <a:pt x="1476473" y="12695"/>
                  <a:pt x="1789610" y="15107"/>
                  <a:pt x="1943158" y="0"/>
                </a:cubicBezTo>
                <a:cubicBezTo>
                  <a:pt x="2096706" y="-15107"/>
                  <a:pt x="2346008" y="-22470"/>
                  <a:pt x="2474288" y="0"/>
                </a:cubicBezTo>
                <a:cubicBezTo>
                  <a:pt x="2602568" y="22470"/>
                  <a:pt x="2794665" y="26158"/>
                  <a:pt x="3083144" y="0"/>
                </a:cubicBezTo>
                <a:cubicBezTo>
                  <a:pt x="3371623" y="-26158"/>
                  <a:pt x="3649938" y="8614"/>
                  <a:pt x="3886316" y="0"/>
                </a:cubicBezTo>
                <a:cubicBezTo>
                  <a:pt x="3893846" y="192552"/>
                  <a:pt x="3888537" y="258503"/>
                  <a:pt x="3886316" y="392049"/>
                </a:cubicBezTo>
                <a:cubicBezTo>
                  <a:pt x="3884095" y="525595"/>
                  <a:pt x="3900959" y="713412"/>
                  <a:pt x="3886316" y="800100"/>
                </a:cubicBezTo>
                <a:cubicBezTo>
                  <a:pt x="3725291" y="802520"/>
                  <a:pt x="3335807" y="800560"/>
                  <a:pt x="3160870" y="800100"/>
                </a:cubicBezTo>
                <a:cubicBezTo>
                  <a:pt x="2985933" y="799640"/>
                  <a:pt x="2718225" y="827797"/>
                  <a:pt x="2513151" y="800100"/>
                </a:cubicBezTo>
                <a:cubicBezTo>
                  <a:pt x="2308077" y="772403"/>
                  <a:pt x="2204336" y="782471"/>
                  <a:pt x="1904295" y="800100"/>
                </a:cubicBezTo>
                <a:cubicBezTo>
                  <a:pt x="1604254" y="817729"/>
                  <a:pt x="1372994" y="828909"/>
                  <a:pt x="1178849" y="800100"/>
                </a:cubicBezTo>
                <a:cubicBezTo>
                  <a:pt x="984704" y="771291"/>
                  <a:pt x="767534" y="813436"/>
                  <a:pt x="647719" y="800100"/>
                </a:cubicBezTo>
                <a:cubicBezTo>
                  <a:pt x="527904" y="786765"/>
                  <a:pt x="263383" y="782938"/>
                  <a:pt x="0" y="800100"/>
                </a:cubicBezTo>
                <a:cubicBezTo>
                  <a:pt x="-2278" y="658916"/>
                  <a:pt x="18225" y="502496"/>
                  <a:pt x="0" y="400050"/>
                </a:cubicBezTo>
                <a:cubicBezTo>
                  <a:pt x="-18225" y="297604"/>
                  <a:pt x="-18401" y="165761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0V hasta 1.75V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FA3B421-154D-455E-A321-6A34D5B07D5A}"/>
              </a:ext>
            </a:extLst>
          </p:cNvPr>
          <p:cNvSpPr/>
          <p:nvPr/>
        </p:nvSpPr>
        <p:spPr>
          <a:xfrm>
            <a:off x="506972" y="883920"/>
            <a:ext cx="3886315" cy="716280"/>
          </a:xfrm>
          <a:custGeom>
            <a:avLst/>
            <a:gdLst>
              <a:gd name="connsiteX0" fmla="*/ 0 w 3886315"/>
              <a:gd name="connsiteY0" fmla="*/ 0 h 716280"/>
              <a:gd name="connsiteX1" fmla="*/ 608856 w 3886315"/>
              <a:gd name="connsiteY1" fmla="*/ 0 h 716280"/>
              <a:gd name="connsiteX2" fmla="*/ 1178849 w 3886315"/>
              <a:gd name="connsiteY2" fmla="*/ 0 h 716280"/>
              <a:gd name="connsiteX3" fmla="*/ 1748842 w 3886315"/>
              <a:gd name="connsiteY3" fmla="*/ 0 h 716280"/>
              <a:gd name="connsiteX4" fmla="*/ 2435424 w 3886315"/>
              <a:gd name="connsiteY4" fmla="*/ 0 h 716280"/>
              <a:gd name="connsiteX5" fmla="*/ 3005417 w 3886315"/>
              <a:gd name="connsiteY5" fmla="*/ 0 h 716280"/>
              <a:gd name="connsiteX6" fmla="*/ 3886315 w 3886315"/>
              <a:gd name="connsiteY6" fmla="*/ 0 h 716280"/>
              <a:gd name="connsiteX7" fmla="*/ 3886315 w 3886315"/>
              <a:gd name="connsiteY7" fmla="*/ 358140 h 716280"/>
              <a:gd name="connsiteX8" fmla="*/ 3886315 w 3886315"/>
              <a:gd name="connsiteY8" fmla="*/ 716280 h 716280"/>
              <a:gd name="connsiteX9" fmla="*/ 3199733 w 3886315"/>
              <a:gd name="connsiteY9" fmla="*/ 716280 h 716280"/>
              <a:gd name="connsiteX10" fmla="*/ 2474287 w 3886315"/>
              <a:gd name="connsiteY10" fmla="*/ 716280 h 716280"/>
              <a:gd name="connsiteX11" fmla="*/ 1787705 w 3886315"/>
              <a:gd name="connsiteY11" fmla="*/ 716280 h 716280"/>
              <a:gd name="connsiteX12" fmla="*/ 1217712 w 3886315"/>
              <a:gd name="connsiteY12" fmla="*/ 716280 h 716280"/>
              <a:gd name="connsiteX13" fmla="*/ 608856 w 3886315"/>
              <a:gd name="connsiteY13" fmla="*/ 716280 h 716280"/>
              <a:gd name="connsiteX14" fmla="*/ 0 w 3886315"/>
              <a:gd name="connsiteY14" fmla="*/ 716280 h 716280"/>
              <a:gd name="connsiteX15" fmla="*/ 0 w 3886315"/>
              <a:gd name="connsiteY15" fmla="*/ 343814 h 716280"/>
              <a:gd name="connsiteX16" fmla="*/ 0 w 3886315"/>
              <a:gd name="connsiteY16" fmla="*/ 0 h 71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86315" h="716280" fill="none" extrusionOk="0">
                <a:moveTo>
                  <a:pt x="0" y="0"/>
                </a:moveTo>
                <a:cubicBezTo>
                  <a:pt x="283842" y="28317"/>
                  <a:pt x="443709" y="-16937"/>
                  <a:pt x="608856" y="0"/>
                </a:cubicBezTo>
                <a:cubicBezTo>
                  <a:pt x="774003" y="16937"/>
                  <a:pt x="925502" y="10972"/>
                  <a:pt x="1178849" y="0"/>
                </a:cubicBezTo>
                <a:cubicBezTo>
                  <a:pt x="1432196" y="-10972"/>
                  <a:pt x="1509930" y="9955"/>
                  <a:pt x="1748842" y="0"/>
                </a:cubicBezTo>
                <a:cubicBezTo>
                  <a:pt x="1987754" y="-9955"/>
                  <a:pt x="2170268" y="24330"/>
                  <a:pt x="2435424" y="0"/>
                </a:cubicBezTo>
                <a:cubicBezTo>
                  <a:pt x="2700580" y="-24330"/>
                  <a:pt x="2731638" y="27328"/>
                  <a:pt x="3005417" y="0"/>
                </a:cubicBezTo>
                <a:cubicBezTo>
                  <a:pt x="3279196" y="-27328"/>
                  <a:pt x="3476617" y="-18111"/>
                  <a:pt x="3886315" y="0"/>
                </a:cubicBezTo>
                <a:cubicBezTo>
                  <a:pt x="3879954" y="118323"/>
                  <a:pt x="3891066" y="230406"/>
                  <a:pt x="3886315" y="358140"/>
                </a:cubicBezTo>
                <a:cubicBezTo>
                  <a:pt x="3881564" y="485874"/>
                  <a:pt x="3874052" y="609209"/>
                  <a:pt x="3886315" y="716280"/>
                </a:cubicBezTo>
                <a:cubicBezTo>
                  <a:pt x="3708504" y="705710"/>
                  <a:pt x="3356543" y="700416"/>
                  <a:pt x="3199733" y="716280"/>
                </a:cubicBezTo>
                <a:cubicBezTo>
                  <a:pt x="3042923" y="732144"/>
                  <a:pt x="2723262" y="733920"/>
                  <a:pt x="2474287" y="716280"/>
                </a:cubicBezTo>
                <a:cubicBezTo>
                  <a:pt x="2225312" y="698640"/>
                  <a:pt x="1930298" y="722612"/>
                  <a:pt x="1787705" y="716280"/>
                </a:cubicBezTo>
                <a:cubicBezTo>
                  <a:pt x="1645112" y="709948"/>
                  <a:pt x="1389109" y="713099"/>
                  <a:pt x="1217712" y="716280"/>
                </a:cubicBezTo>
                <a:cubicBezTo>
                  <a:pt x="1046315" y="719461"/>
                  <a:pt x="903034" y="729830"/>
                  <a:pt x="608856" y="716280"/>
                </a:cubicBezTo>
                <a:cubicBezTo>
                  <a:pt x="314678" y="702730"/>
                  <a:pt x="211166" y="722377"/>
                  <a:pt x="0" y="716280"/>
                </a:cubicBezTo>
                <a:cubicBezTo>
                  <a:pt x="-7244" y="578489"/>
                  <a:pt x="3004" y="511100"/>
                  <a:pt x="0" y="343814"/>
                </a:cubicBezTo>
                <a:cubicBezTo>
                  <a:pt x="-3004" y="176528"/>
                  <a:pt x="12110" y="134250"/>
                  <a:pt x="0" y="0"/>
                </a:cubicBezTo>
                <a:close/>
              </a:path>
              <a:path w="3886315" h="716280" stroke="0" extrusionOk="0">
                <a:moveTo>
                  <a:pt x="0" y="0"/>
                </a:moveTo>
                <a:cubicBezTo>
                  <a:pt x="211416" y="-26571"/>
                  <a:pt x="332228" y="17720"/>
                  <a:pt x="608856" y="0"/>
                </a:cubicBezTo>
                <a:cubicBezTo>
                  <a:pt x="885484" y="-17720"/>
                  <a:pt x="958951" y="-12695"/>
                  <a:pt x="1217712" y="0"/>
                </a:cubicBezTo>
                <a:cubicBezTo>
                  <a:pt x="1476473" y="12695"/>
                  <a:pt x="1792581" y="15535"/>
                  <a:pt x="1943157" y="0"/>
                </a:cubicBezTo>
                <a:cubicBezTo>
                  <a:pt x="2093734" y="-15535"/>
                  <a:pt x="2346007" y="-22470"/>
                  <a:pt x="2474287" y="0"/>
                </a:cubicBezTo>
                <a:cubicBezTo>
                  <a:pt x="2602567" y="22470"/>
                  <a:pt x="2794664" y="26158"/>
                  <a:pt x="3083143" y="0"/>
                </a:cubicBezTo>
                <a:cubicBezTo>
                  <a:pt x="3371622" y="-26158"/>
                  <a:pt x="3649937" y="8614"/>
                  <a:pt x="3886315" y="0"/>
                </a:cubicBezTo>
                <a:cubicBezTo>
                  <a:pt x="3881349" y="88571"/>
                  <a:pt x="3893503" y="261877"/>
                  <a:pt x="3886315" y="350977"/>
                </a:cubicBezTo>
                <a:cubicBezTo>
                  <a:pt x="3879127" y="440077"/>
                  <a:pt x="3895667" y="577007"/>
                  <a:pt x="3886315" y="716280"/>
                </a:cubicBezTo>
                <a:cubicBezTo>
                  <a:pt x="3720490" y="713940"/>
                  <a:pt x="3333123" y="715693"/>
                  <a:pt x="3160870" y="716280"/>
                </a:cubicBezTo>
                <a:cubicBezTo>
                  <a:pt x="2988618" y="716867"/>
                  <a:pt x="2723479" y="744669"/>
                  <a:pt x="2513150" y="716280"/>
                </a:cubicBezTo>
                <a:cubicBezTo>
                  <a:pt x="2302821" y="687891"/>
                  <a:pt x="2204335" y="698651"/>
                  <a:pt x="1904294" y="716280"/>
                </a:cubicBezTo>
                <a:cubicBezTo>
                  <a:pt x="1604253" y="733909"/>
                  <a:pt x="1370274" y="743207"/>
                  <a:pt x="1178849" y="716280"/>
                </a:cubicBezTo>
                <a:cubicBezTo>
                  <a:pt x="987424" y="689353"/>
                  <a:pt x="767534" y="729616"/>
                  <a:pt x="647719" y="716280"/>
                </a:cubicBezTo>
                <a:cubicBezTo>
                  <a:pt x="527904" y="702945"/>
                  <a:pt x="263383" y="699118"/>
                  <a:pt x="0" y="716280"/>
                </a:cubicBezTo>
                <a:cubicBezTo>
                  <a:pt x="961" y="545967"/>
                  <a:pt x="-1016" y="501205"/>
                  <a:pt x="0" y="358140"/>
                </a:cubicBezTo>
                <a:cubicBezTo>
                  <a:pt x="1016" y="215075"/>
                  <a:pt x="-17448" y="152181"/>
                  <a:pt x="0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1.76V hasta 3.5V</a:t>
            </a:r>
            <a:endParaRPr lang="en-US" sz="3600" dirty="0">
              <a:solidFill>
                <a:srgbClr val="21273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7493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D2F73-1449-4F85-AFA6-BB5E4C208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9616"/>
            <a:ext cx="10515600" cy="1578769"/>
          </a:xfrm>
        </p:spPr>
        <p:txBody>
          <a:bodyPr>
            <a:normAutofit fontScale="90000"/>
          </a:bodyPr>
          <a:lstStyle/>
          <a:p>
            <a:pPr algn="ctr"/>
            <a:r>
              <a:rPr lang="es-MX" sz="11500" dirty="0"/>
              <a:t>Bits y Bytes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1483792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3CA74-70E4-4A0A-B451-B6198B2B0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Byte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885D3-20A4-4350-91B3-41986AB7E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38600"/>
            <a:ext cx="11582400" cy="609600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Un grupo de 8 bits es conocido como un </a:t>
            </a:r>
            <a:r>
              <a:rPr lang="es-MX" b="1" dirty="0">
                <a:solidFill>
                  <a:srgbClr val="F55D3E"/>
                </a:solidFill>
              </a:rPr>
              <a:t>byte</a:t>
            </a:r>
            <a:r>
              <a:rPr lang="es-MX" dirty="0"/>
              <a:t>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414B94-D0CC-4782-A9F3-FA6CB63CED79}"/>
              </a:ext>
            </a:extLst>
          </p:cNvPr>
          <p:cNvSpPr/>
          <p:nvPr/>
        </p:nvSpPr>
        <p:spPr>
          <a:xfrm>
            <a:off x="381000" y="20574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1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397F0D-2018-4416-B9B4-B27D5AD9C72D}"/>
              </a:ext>
            </a:extLst>
          </p:cNvPr>
          <p:cNvSpPr/>
          <p:nvPr/>
        </p:nvSpPr>
        <p:spPr>
          <a:xfrm>
            <a:off x="365760" y="4876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DDBEA3-3D76-44F0-AC8D-8FC0F303C14F}"/>
              </a:ext>
            </a:extLst>
          </p:cNvPr>
          <p:cNvSpPr/>
          <p:nvPr/>
        </p:nvSpPr>
        <p:spPr>
          <a:xfrm>
            <a:off x="1627708" y="4876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1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96257C-EDA8-4913-A093-B4EF4EE7C5C1}"/>
              </a:ext>
            </a:extLst>
          </p:cNvPr>
          <p:cNvSpPr/>
          <p:nvPr/>
        </p:nvSpPr>
        <p:spPr>
          <a:xfrm>
            <a:off x="2889656" y="4876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03F3B2-8748-4D26-B0AA-B9B2AF1DC8F5}"/>
              </a:ext>
            </a:extLst>
          </p:cNvPr>
          <p:cNvSpPr/>
          <p:nvPr/>
        </p:nvSpPr>
        <p:spPr>
          <a:xfrm>
            <a:off x="4151604" y="4876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47F4BE-CFB7-4D82-9362-9D80360969B8}"/>
              </a:ext>
            </a:extLst>
          </p:cNvPr>
          <p:cNvSpPr/>
          <p:nvPr/>
        </p:nvSpPr>
        <p:spPr>
          <a:xfrm>
            <a:off x="5413552" y="4876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188F18-9189-4A9B-A24D-54E67C41B64F}"/>
              </a:ext>
            </a:extLst>
          </p:cNvPr>
          <p:cNvSpPr/>
          <p:nvPr/>
        </p:nvSpPr>
        <p:spPr>
          <a:xfrm>
            <a:off x="6675500" y="4876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F79056-F60A-4EA2-8246-6DADF262D0EA}"/>
              </a:ext>
            </a:extLst>
          </p:cNvPr>
          <p:cNvSpPr/>
          <p:nvPr/>
        </p:nvSpPr>
        <p:spPr>
          <a:xfrm>
            <a:off x="7937448" y="4876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1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CAB8C6-244C-4504-9673-D484D252F504}"/>
              </a:ext>
            </a:extLst>
          </p:cNvPr>
          <p:cNvSpPr/>
          <p:nvPr/>
        </p:nvSpPr>
        <p:spPr>
          <a:xfrm>
            <a:off x="9199396" y="4876800"/>
            <a:ext cx="1234558" cy="1295400"/>
          </a:xfrm>
          <a:custGeom>
            <a:avLst/>
            <a:gdLst>
              <a:gd name="connsiteX0" fmla="*/ 0 w 1234558"/>
              <a:gd name="connsiteY0" fmla="*/ 0 h 1295400"/>
              <a:gd name="connsiteX1" fmla="*/ 604933 w 1234558"/>
              <a:gd name="connsiteY1" fmla="*/ 0 h 1295400"/>
              <a:gd name="connsiteX2" fmla="*/ 1234558 w 1234558"/>
              <a:gd name="connsiteY2" fmla="*/ 0 h 1295400"/>
              <a:gd name="connsiteX3" fmla="*/ 1234558 w 1234558"/>
              <a:gd name="connsiteY3" fmla="*/ 673608 h 1295400"/>
              <a:gd name="connsiteX4" fmla="*/ 1234558 w 1234558"/>
              <a:gd name="connsiteY4" fmla="*/ 1295400 h 1295400"/>
              <a:gd name="connsiteX5" fmla="*/ 592588 w 1234558"/>
              <a:gd name="connsiteY5" fmla="*/ 1295400 h 1295400"/>
              <a:gd name="connsiteX6" fmla="*/ 0 w 1234558"/>
              <a:gd name="connsiteY6" fmla="*/ 1295400 h 1295400"/>
              <a:gd name="connsiteX7" fmla="*/ 0 w 1234558"/>
              <a:gd name="connsiteY7" fmla="*/ 621792 h 1295400"/>
              <a:gd name="connsiteX8" fmla="*/ 0 w 1234558"/>
              <a:gd name="connsiteY8" fmla="*/ 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4558" h="1295400" extrusionOk="0">
                <a:moveTo>
                  <a:pt x="0" y="0"/>
                </a:moveTo>
                <a:cubicBezTo>
                  <a:pt x="232399" y="-18867"/>
                  <a:pt x="371074" y="21322"/>
                  <a:pt x="604933" y="0"/>
                </a:cubicBezTo>
                <a:cubicBezTo>
                  <a:pt x="838792" y="-21322"/>
                  <a:pt x="984699" y="1088"/>
                  <a:pt x="1234558" y="0"/>
                </a:cubicBezTo>
                <a:cubicBezTo>
                  <a:pt x="1259259" y="175328"/>
                  <a:pt x="1207610" y="528544"/>
                  <a:pt x="1234558" y="673608"/>
                </a:cubicBezTo>
                <a:cubicBezTo>
                  <a:pt x="1261506" y="818672"/>
                  <a:pt x="1228785" y="985402"/>
                  <a:pt x="1234558" y="1295400"/>
                </a:cubicBezTo>
                <a:cubicBezTo>
                  <a:pt x="933990" y="1315227"/>
                  <a:pt x="739012" y="1276662"/>
                  <a:pt x="592588" y="1295400"/>
                </a:cubicBezTo>
                <a:cubicBezTo>
                  <a:pt x="446164" y="1314139"/>
                  <a:pt x="272602" y="1275104"/>
                  <a:pt x="0" y="1295400"/>
                </a:cubicBezTo>
                <a:cubicBezTo>
                  <a:pt x="-33405" y="975173"/>
                  <a:pt x="-13425" y="783090"/>
                  <a:pt x="0" y="621792"/>
                </a:cubicBezTo>
                <a:cubicBezTo>
                  <a:pt x="13425" y="460494"/>
                  <a:pt x="-24016" y="201203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7631753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dirty="0">
                <a:solidFill>
                  <a:srgbClr val="212738"/>
                </a:solidFill>
              </a:rPr>
              <a:t>0</a:t>
            </a:r>
            <a:endParaRPr lang="en-US" sz="3600" dirty="0">
              <a:solidFill>
                <a:srgbClr val="212738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468F263-A8C3-41B0-BD14-FD100E800E60}"/>
              </a:ext>
            </a:extLst>
          </p:cNvPr>
          <p:cNvSpPr txBox="1">
            <a:spLocks/>
          </p:cNvSpPr>
          <p:nvPr/>
        </p:nvSpPr>
        <p:spPr>
          <a:xfrm>
            <a:off x="304800" y="1219200"/>
            <a:ext cx="115824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72" panose="020B0503030000000003" pitchFamily="34" charset="0"/>
                <a:ea typeface="+mn-ea"/>
                <a:cs typeface="72" panose="020B05030300000000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Un bit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17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200"/>
                            </p:stCondLst>
                            <p:childTnLst>
                              <p:par>
                                <p:cTn id="5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400"/>
                            </p:stCondLst>
                            <p:childTnLst>
                              <p:par>
                                <p:cTn id="5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8114F-9C6D-4DDC-A0FA-EFAB9E71F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Velocidades de Internet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74CCC-F386-4B5D-9D5B-99F5D0714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295401"/>
            <a:ext cx="11582400" cy="1066800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¿Cómo se mide el ancho de banda que te ofrece una compañía como Telmex, Axtel, Izzi?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1D5E3D-F4DB-4BF2-8474-2B8CE59FA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14600"/>
            <a:ext cx="2948208" cy="41316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4DE4F6-6FD1-4FB2-A7AB-0250C2A70B1F}"/>
              </a:ext>
            </a:extLst>
          </p:cNvPr>
          <p:cNvSpPr txBox="1"/>
          <p:nvPr/>
        </p:nvSpPr>
        <p:spPr>
          <a:xfrm>
            <a:off x="5334000" y="2286000"/>
            <a:ext cx="5791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/>
              <a:t>50 Megabits por segundo</a:t>
            </a:r>
          </a:p>
          <a:p>
            <a:endParaRPr lang="es-MX" sz="3200" dirty="0"/>
          </a:p>
          <a:p>
            <a:endParaRPr lang="es-MX" sz="3200" dirty="0"/>
          </a:p>
          <a:p>
            <a:r>
              <a:rPr lang="es-MX" sz="3200" dirty="0"/>
              <a:t>Dividimos entre 8</a:t>
            </a:r>
          </a:p>
          <a:p>
            <a:endParaRPr lang="es-MX" sz="3200" dirty="0"/>
          </a:p>
          <a:p>
            <a:endParaRPr lang="es-MX" sz="3200" dirty="0"/>
          </a:p>
          <a:p>
            <a:r>
              <a:rPr lang="es-MX" sz="3200" dirty="0"/>
              <a:t>6.25 Megabytes por segundo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C9026F0-6A80-4141-B886-B8017E3A06F2}"/>
              </a:ext>
            </a:extLst>
          </p:cNvPr>
          <p:cNvCxnSpPr/>
          <p:nvPr/>
        </p:nvCxnSpPr>
        <p:spPr>
          <a:xfrm>
            <a:off x="6324600" y="3124200"/>
            <a:ext cx="0" cy="457200"/>
          </a:xfrm>
          <a:prstGeom prst="straightConnector1">
            <a:avLst/>
          </a:prstGeom>
          <a:ln w="57150">
            <a:solidFill>
              <a:srgbClr val="F55D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A9F1FC0-047F-44EB-B788-AB3723D038BA}"/>
              </a:ext>
            </a:extLst>
          </p:cNvPr>
          <p:cNvCxnSpPr/>
          <p:nvPr/>
        </p:nvCxnSpPr>
        <p:spPr>
          <a:xfrm>
            <a:off x="7010400" y="3124200"/>
            <a:ext cx="0" cy="457200"/>
          </a:xfrm>
          <a:prstGeom prst="straightConnector1">
            <a:avLst/>
          </a:prstGeom>
          <a:ln w="57150">
            <a:solidFill>
              <a:srgbClr val="F55D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AEF646B-4EF2-4425-9B05-3219B5F8CD26}"/>
              </a:ext>
            </a:extLst>
          </p:cNvPr>
          <p:cNvCxnSpPr/>
          <p:nvPr/>
        </p:nvCxnSpPr>
        <p:spPr>
          <a:xfrm>
            <a:off x="7696200" y="3124200"/>
            <a:ext cx="0" cy="457200"/>
          </a:xfrm>
          <a:prstGeom prst="straightConnector1">
            <a:avLst/>
          </a:prstGeom>
          <a:ln w="57150">
            <a:solidFill>
              <a:srgbClr val="F55D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F4C1934-FEBB-481C-8796-BA18DF8E6F78}"/>
              </a:ext>
            </a:extLst>
          </p:cNvPr>
          <p:cNvCxnSpPr/>
          <p:nvPr/>
        </p:nvCxnSpPr>
        <p:spPr>
          <a:xfrm>
            <a:off x="8382000" y="3124200"/>
            <a:ext cx="0" cy="457200"/>
          </a:xfrm>
          <a:prstGeom prst="straightConnector1">
            <a:avLst/>
          </a:prstGeom>
          <a:ln w="57150">
            <a:solidFill>
              <a:srgbClr val="F55D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107469C-17E5-4641-8E8E-C9531503BA89}"/>
              </a:ext>
            </a:extLst>
          </p:cNvPr>
          <p:cNvCxnSpPr/>
          <p:nvPr/>
        </p:nvCxnSpPr>
        <p:spPr>
          <a:xfrm>
            <a:off x="6324600" y="4495800"/>
            <a:ext cx="0" cy="457200"/>
          </a:xfrm>
          <a:prstGeom prst="straightConnector1">
            <a:avLst/>
          </a:prstGeom>
          <a:ln w="57150">
            <a:solidFill>
              <a:srgbClr val="F55D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7C91AB8-B730-4E3E-ABFD-9F4AC539259D}"/>
              </a:ext>
            </a:extLst>
          </p:cNvPr>
          <p:cNvCxnSpPr/>
          <p:nvPr/>
        </p:nvCxnSpPr>
        <p:spPr>
          <a:xfrm>
            <a:off x="7010400" y="4495800"/>
            <a:ext cx="0" cy="457200"/>
          </a:xfrm>
          <a:prstGeom prst="straightConnector1">
            <a:avLst/>
          </a:prstGeom>
          <a:ln w="57150">
            <a:solidFill>
              <a:srgbClr val="F55D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6B9017-BCA4-4CE6-A70F-4CA38D9294D1}"/>
              </a:ext>
            </a:extLst>
          </p:cNvPr>
          <p:cNvCxnSpPr/>
          <p:nvPr/>
        </p:nvCxnSpPr>
        <p:spPr>
          <a:xfrm>
            <a:off x="7696200" y="4495800"/>
            <a:ext cx="0" cy="457200"/>
          </a:xfrm>
          <a:prstGeom prst="straightConnector1">
            <a:avLst/>
          </a:prstGeom>
          <a:ln w="57150">
            <a:solidFill>
              <a:srgbClr val="F55D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2F474C7-E0DB-475D-BC23-30F78D9BA623}"/>
              </a:ext>
            </a:extLst>
          </p:cNvPr>
          <p:cNvCxnSpPr/>
          <p:nvPr/>
        </p:nvCxnSpPr>
        <p:spPr>
          <a:xfrm>
            <a:off x="8382000" y="4495800"/>
            <a:ext cx="0" cy="457200"/>
          </a:xfrm>
          <a:prstGeom prst="straightConnector1">
            <a:avLst/>
          </a:prstGeom>
          <a:ln w="57150">
            <a:solidFill>
              <a:srgbClr val="F55D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3690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542E5C3-1F9C-4F95-A2EE-38D1952E39B5}"/>
              </a:ext>
            </a:extLst>
          </p:cNvPr>
          <p:cNvSpPr/>
          <p:nvPr/>
        </p:nvSpPr>
        <p:spPr>
          <a:xfrm>
            <a:off x="762000" y="952099"/>
            <a:ext cx="2133600" cy="1295400"/>
          </a:xfrm>
          <a:prstGeom prst="roundRect">
            <a:avLst/>
          </a:prstGeom>
          <a:ln w="57150">
            <a:solidFill>
              <a:srgbClr val="2127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dirty="0">
                <a:latin typeface="72" panose="020B0503030000000003" pitchFamily="34" charset="0"/>
                <a:cs typeface="72" panose="020B0503030000000003" pitchFamily="34" charset="0"/>
              </a:rPr>
              <a:t>Métrico</a:t>
            </a:r>
            <a:endParaRPr lang="en-US" sz="3200" dirty="0">
              <a:latin typeface="72" panose="020B0503030000000003" pitchFamily="34" charset="0"/>
              <a:cs typeface="72" panose="020B0503030000000003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7898F69-3564-4FD0-A526-0FD3CC394A52}"/>
              </a:ext>
            </a:extLst>
          </p:cNvPr>
          <p:cNvSpPr/>
          <p:nvPr/>
        </p:nvSpPr>
        <p:spPr>
          <a:xfrm>
            <a:off x="8839200" y="952099"/>
            <a:ext cx="2133600" cy="1295400"/>
          </a:xfrm>
          <a:prstGeom prst="roundRect">
            <a:avLst/>
          </a:prstGeom>
          <a:ln w="57150">
            <a:solidFill>
              <a:srgbClr val="2127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dirty="0">
                <a:latin typeface="72" panose="020B0503030000000003" pitchFamily="34" charset="0"/>
                <a:cs typeface="72" panose="020B0503030000000003" pitchFamily="34" charset="0"/>
              </a:rPr>
              <a:t>Binario JEDEC</a:t>
            </a:r>
            <a:endParaRPr lang="en-US" sz="3200" dirty="0">
              <a:latin typeface="72" panose="020B0503030000000003" pitchFamily="34" charset="0"/>
              <a:cs typeface="72" panose="020B05030300000000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13A1307-DE63-4095-B06F-1125534A50D3}"/>
              </a:ext>
            </a:extLst>
          </p:cNvPr>
          <p:cNvSpPr/>
          <p:nvPr/>
        </p:nvSpPr>
        <p:spPr>
          <a:xfrm>
            <a:off x="4953000" y="952099"/>
            <a:ext cx="2133600" cy="1295400"/>
          </a:xfrm>
          <a:prstGeom prst="roundRect">
            <a:avLst/>
          </a:prstGeom>
          <a:ln w="57150">
            <a:solidFill>
              <a:srgbClr val="2127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dirty="0">
                <a:latin typeface="72" panose="020B0503030000000003" pitchFamily="34" charset="0"/>
                <a:cs typeface="72" panose="020B0503030000000003" pitchFamily="34" charset="0"/>
              </a:rPr>
              <a:t>Binario IEC</a:t>
            </a:r>
            <a:endParaRPr lang="en-US" sz="3200" dirty="0">
              <a:latin typeface="72" panose="020B0503030000000003" pitchFamily="34" charset="0"/>
              <a:cs typeface="72" panose="020B0503030000000003" pitchFamily="34" charset="0"/>
            </a:endParaRPr>
          </a:p>
        </p:txBody>
      </p:sp>
      <p:pic>
        <p:nvPicPr>
          <p:cNvPr id="6" name="Graphic 5" descr="Confused person">
            <a:extLst>
              <a:ext uri="{FF2B5EF4-FFF2-40B4-BE49-F238E27FC236}">
                <a16:creationId xmlns:a16="http://schemas.microsoft.com/office/drawing/2014/main" id="{329CD449-DA80-4EE4-B3E4-CB8365EAB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50200" y="4498200"/>
            <a:ext cx="1978800" cy="1978800"/>
          </a:xfrm>
          <a:prstGeom prst="rect">
            <a:avLst/>
          </a:prstGeom>
        </p:spPr>
      </p:pic>
      <p:pic>
        <p:nvPicPr>
          <p:cNvPr id="8" name="Graphic 7" descr="Confused face with no fill">
            <a:extLst>
              <a:ext uri="{FF2B5EF4-FFF2-40B4-BE49-F238E27FC236}">
                <a16:creationId xmlns:a16="http://schemas.microsoft.com/office/drawing/2014/main" id="{C8F3758F-5A94-4DAD-ACEB-F94D73B021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76109" y="4343400"/>
            <a:ext cx="2133600" cy="2133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C51658-1C5A-4B08-9E45-3DBE6F6B51A1}"/>
              </a:ext>
            </a:extLst>
          </p:cNvPr>
          <p:cNvSpPr txBox="1"/>
          <p:nvPr/>
        </p:nvSpPr>
        <p:spPr>
          <a:xfrm>
            <a:off x="1600200" y="3048000"/>
            <a:ext cx="8991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latin typeface="72" panose="020B0503030000000003" pitchFamily="34" charset="0"/>
                <a:cs typeface="72" panose="020B0503030000000003" pitchFamily="34" charset="0"/>
              </a:rPr>
              <a:t>La diferencia entre estos sistemas es si la memoria se mide en potencias de dos, o potencias de 10.</a:t>
            </a:r>
            <a:endParaRPr lang="en-US" sz="2800" dirty="0">
              <a:latin typeface="72" panose="020B0503030000000003" pitchFamily="34" charset="0"/>
              <a:cs typeface="72" panose="020B05030300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96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523087A6-1935-46D5-BF1D-C9E9ABF5DC0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52245263"/>
                  </p:ext>
                </p:extLst>
              </p:nvPr>
            </p:nvGraphicFramePr>
            <p:xfrm>
              <a:off x="1905000" y="1600200"/>
              <a:ext cx="7713579" cy="4114798"/>
            </p:xfrm>
            <a:graphic>
              <a:graphicData uri="http://schemas.openxmlformats.org/drawingml/2006/table">
                <a:tbl>
                  <a:tblPr firstRow="1" bandRow="1">
                    <a:tableStyleId>{7E9639D4-E3E2-4D34-9284-5A2195B3D0D7}</a:tableStyleId>
                  </a:tblPr>
                  <a:tblGrid>
                    <a:gridCol w="3856789">
                      <a:extLst>
                        <a:ext uri="{9D8B030D-6E8A-4147-A177-3AD203B41FA5}">
                          <a16:colId xmlns:a16="http://schemas.microsoft.com/office/drawing/2014/main" val="911536921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1464439485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3199369157"/>
                        </a:ext>
                      </a:extLst>
                    </a:gridCol>
                  </a:tblGrid>
                  <a:tr h="577605"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Valor (bytes)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s-MX" sz="2800" dirty="0"/>
                            <a:t>Decimal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09166998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MX" sz="280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92625557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MX" sz="2800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s-MX" sz="2800" b="0" i="0" smtClean="0">
                                    <a:latin typeface="Cambria Math" panose="02040503050406030204" pitchFamily="18" charset="0"/>
                                  </a:rPr>
                                  <m:t>000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kilobyte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15597132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smtClean="0"/>
                                    </m:ctrlPr>
                                  </m:sSupPr>
                                  <m:e>
                                    <m:r>
                                      <a:rPr lang="es-MX" sz="2800" b="0" i="0" smtClean="0">
                                        <a:latin typeface="Cambria Math" panose="02040503050406030204" pitchFamily="18" charset="0"/>
                                      </a:rPr>
                                      <m:t>1000</m:t>
                                    </m:r>
                                  </m:e>
                                  <m:sup>
                                    <m:r>
                                      <a:rPr lang="es-MX" sz="2800" b="0" i="0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megabyte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45089981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smtClean="0"/>
                                    </m:ctrlPr>
                                  </m:sSupPr>
                                  <m:e>
                                    <m:r>
                                      <a:rPr lang="es-MX" sz="2800" b="0" i="0" smtClean="0">
                                        <a:latin typeface="Cambria Math" panose="02040503050406030204" pitchFamily="18" charset="0"/>
                                      </a:rPr>
                                      <m:t>1000</m:t>
                                    </m:r>
                                  </m:e>
                                  <m:sup>
                                    <m:r>
                                      <a:rPr lang="es-MX" sz="2800" b="0" i="0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gigabyte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04451801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smtClean="0"/>
                                    </m:ctrlPr>
                                  </m:sSupPr>
                                  <m:e>
                                    <m:r>
                                      <a:rPr lang="es-MX" sz="2800" b="0" i="0" smtClean="0">
                                        <a:latin typeface="Cambria Math" panose="02040503050406030204" pitchFamily="18" charset="0"/>
                                      </a:rPr>
                                      <m:t>1000</m:t>
                                    </m:r>
                                  </m:e>
                                  <m:sup>
                                    <m:r>
                                      <a:rPr lang="es-MX" sz="2800" smtClean="0"/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TB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terabyte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11461607"/>
                      </a:ext>
                    </a:extLst>
                  </a:tr>
                  <a:tr h="595373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smtClean="0"/>
                                    </m:ctrlPr>
                                  </m:sSupPr>
                                  <m:e>
                                    <m:r>
                                      <a:rPr lang="es-MX" sz="2800" b="0" i="0" smtClean="0">
                                        <a:latin typeface="Cambria Math" panose="02040503050406030204" pitchFamily="18" charset="0"/>
                                      </a:rPr>
                                      <m:t>1000</m:t>
                                    </m:r>
                                  </m:e>
                                  <m:sup>
                                    <m:r>
                                      <a:rPr lang="es-MX" sz="2800" smtClean="0"/>
                                      <m:t>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PB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 err="1"/>
                            <a:t>petabyte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8218254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523087A6-1935-46D5-BF1D-C9E9ABF5DC0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52245263"/>
                  </p:ext>
                </p:extLst>
              </p:nvPr>
            </p:nvGraphicFramePr>
            <p:xfrm>
              <a:off x="1905000" y="1600200"/>
              <a:ext cx="7713579" cy="4114798"/>
            </p:xfrm>
            <a:graphic>
              <a:graphicData uri="http://schemas.openxmlformats.org/drawingml/2006/table">
                <a:tbl>
                  <a:tblPr firstRow="1" bandRow="1">
                    <a:tableStyleId>{7E9639D4-E3E2-4D34-9284-5A2195B3D0D7}</a:tableStyleId>
                  </a:tblPr>
                  <a:tblGrid>
                    <a:gridCol w="3856789">
                      <a:extLst>
                        <a:ext uri="{9D8B030D-6E8A-4147-A177-3AD203B41FA5}">
                          <a16:colId xmlns:a16="http://schemas.microsoft.com/office/drawing/2014/main" val="911536921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1464439485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3199369157"/>
                        </a:ext>
                      </a:extLst>
                    </a:gridCol>
                  </a:tblGrid>
                  <a:tr h="577605"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Valor (bytes)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s-MX" sz="2800" dirty="0"/>
                            <a:t>Decimal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09166998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108247" r="-100316" b="-5144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92625557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210417" r="-100316" b="-4197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kilobyte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15597132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307216" r="-100316" b="-315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megabyte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45089981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407216" r="-100316" b="-215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gigabyte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04451801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512500" r="-100316" b="-1177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TB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terabyte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11461607"/>
                      </a:ext>
                    </a:extLst>
                  </a:tr>
                  <a:tr h="59537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600000" r="-100316" b="-1530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PB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 err="1"/>
                            <a:t>petabyte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8218254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itle 1">
            <a:extLst>
              <a:ext uri="{FF2B5EF4-FFF2-40B4-BE49-F238E27FC236}">
                <a16:creationId xmlns:a16="http://schemas.microsoft.com/office/drawing/2014/main" id="{E46D37F2-CC39-401C-9A79-634C5232F640}"/>
              </a:ext>
            </a:extLst>
          </p:cNvPr>
          <p:cNvSpPr txBox="1">
            <a:spLocks/>
          </p:cNvSpPr>
          <p:nvPr/>
        </p:nvSpPr>
        <p:spPr>
          <a:xfrm>
            <a:off x="304800" y="228600"/>
            <a:ext cx="11582399" cy="6857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/>
              <a:t>Sistema Métrico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426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523087A6-1935-46D5-BF1D-C9E9ABF5DC0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90675860"/>
                  </p:ext>
                </p:extLst>
              </p:nvPr>
            </p:nvGraphicFramePr>
            <p:xfrm>
              <a:off x="316831" y="1371602"/>
              <a:ext cx="11570369" cy="4114798"/>
            </p:xfrm>
            <a:graphic>
              <a:graphicData uri="http://schemas.openxmlformats.org/drawingml/2006/table">
                <a:tbl>
                  <a:tblPr firstRow="1" bandRow="1">
                    <a:tableStyleId>{7E9639D4-E3E2-4D34-9284-5A2195B3D0D7}</a:tableStyleId>
                  </a:tblPr>
                  <a:tblGrid>
                    <a:gridCol w="3856789">
                      <a:extLst>
                        <a:ext uri="{9D8B030D-6E8A-4147-A177-3AD203B41FA5}">
                          <a16:colId xmlns:a16="http://schemas.microsoft.com/office/drawing/2014/main" val="911536921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1464439485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3199369157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1224129571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673385678"/>
                        </a:ext>
                      </a:extLst>
                    </a:gridCol>
                  </a:tblGrid>
                  <a:tr h="577605"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Valor (bytes)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s-MX" sz="2800" dirty="0"/>
                            <a:t>IEC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s-MX" sz="2800" dirty="0"/>
                            <a:t>JEDEC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09166998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smtClean="0"/>
                                    </m:ctrlPr>
                                  </m:sSupPr>
                                  <m:e>
                                    <m:r>
                                      <a:rPr lang="es-MX" sz="2800" smtClean="0"/>
                                      <m:t>2</m:t>
                                    </m:r>
                                  </m:e>
                                  <m:sup>
                                    <m:r>
                                      <a:rPr lang="es-MX" sz="2800" smtClean="0"/>
                                      <m:t>0</m:t>
                                    </m:r>
                                  </m:sup>
                                </m:sSup>
                                <m:r>
                                  <a:rPr lang="es-MX" sz="2800" smtClean="0"/>
                                  <m:t>=1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92625557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smtClean="0"/>
                                    </m:ctrlPr>
                                  </m:sSupPr>
                                  <m:e>
                                    <m:r>
                                      <a:rPr lang="es-MX" sz="2800" smtClean="0"/>
                                      <m:t>2</m:t>
                                    </m:r>
                                  </m:e>
                                  <m:sup>
                                    <m:r>
                                      <a:rPr lang="es-MX" sz="2800" smtClean="0"/>
                                      <m:t>10</m:t>
                                    </m:r>
                                  </m:sup>
                                </m:sSup>
                                <m:r>
                                  <a:rPr lang="es-MX" sz="2800" b="0" i="0" smtClean="0">
                                    <a:latin typeface="Cambria Math" panose="02040503050406030204" pitchFamily="18" charset="0"/>
                                  </a:rPr>
                                  <m:t>=1024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KiB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kibibyte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kilobyte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15597132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smtClean="0"/>
                                    </m:ctrlPr>
                                  </m:sSupPr>
                                  <m:e>
                                    <m:r>
                                      <a:rPr lang="es-MX" sz="2800" smtClean="0"/>
                                      <m:t>2</m:t>
                                    </m:r>
                                  </m:e>
                                  <m:sup>
                                    <m:r>
                                      <a:rPr lang="es-MX" sz="2800" smtClean="0"/>
                                      <m:t>2</m:t>
                                    </m:r>
                                    <m:r>
                                      <a:rPr lang="es-MX" sz="2800" smtClean="0"/>
                                      <m:t>0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MiB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mebibyte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megabyte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45089981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smtClean="0"/>
                                    </m:ctrlPr>
                                  </m:sSupPr>
                                  <m:e>
                                    <m:r>
                                      <a:rPr lang="es-MX" sz="2800" smtClean="0"/>
                                      <m:t>2</m:t>
                                    </m:r>
                                  </m:e>
                                  <m:sup>
                                    <m:r>
                                      <a:rPr lang="es-MX" sz="2800" smtClean="0"/>
                                      <m:t>3</m:t>
                                    </m:r>
                                    <m:r>
                                      <a:rPr lang="es-MX" sz="2800" smtClean="0"/>
                                      <m:t>0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GiB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gibibyte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gigabyte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04451801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smtClean="0"/>
                                    </m:ctrlPr>
                                  </m:sSupPr>
                                  <m:e>
                                    <m:r>
                                      <a:rPr lang="es-MX" sz="2800" smtClean="0"/>
                                      <m:t>2</m:t>
                                    </m:r>
                                  </m:e>
                                  <m:sup>
                                    <m:r>
                                      <a:rPr lang="es-MX" sz="2800" smtClean="0"/>
                                      <m:t>4</m:t>
                                    </m:r>
                                    <m:r>
                                      <a:rPr lang="es-MX" sz="2800" smtClean="0"/>
                                      <m:t>0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 err="1"/>
                            <a:t>TiB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tebibyte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TB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terabyte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11461607"/>
                      </a:ext>
                    </a:extLst>
                  </a:tr>
                  <a:tr h="595373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2800" smtClean="0"/>
                                    </m:ctrlPr>
                                  </m:sSupPr>
                                  <m:e>
                                    <m:r>
                                      <a:rPr lang="es-MX" sz="2800" smtClean="0"/>
                                      <m:t>2</m:t>
                                    </m:r>
                                  </m:e>
                                  <m:sup>
                                    <m:r>
                                      <a:rPr lang="es-MX" sz="2800" smtClean="0"/>
                                      <m:t>5</m:t>
                                    </m:r>
                                    <m:r>
                                      <a:rPr lang="es-MX" sz="2800" smtClean="0"/>
                                      <m:t>0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 err="1"/>
                            <a:t>PiB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pebibyte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PB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 err="1"/>
                            <a:t>petabyte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8218254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5">
                <a:extLst>
                  <a:ext uri="{FF2B5EF4-FFF2-40B4-BE49-F238E27FC236}">
                    <a16:creationId xmlns:a16="http://schemas.microsoft.com/office/drawing/2014/main" id="{523087A6-1935-46D5-BF1D-C9E9ABF5DC0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90675860"/>
                  </p:ext>
                </p:extLst>
              </p:nvPr>
            </p:nvGraphicFramePr>
            <p:xfrm>
              <a:off x="316831" y="1371602"/>
              <a:ext cx="11570369" cy="4114798"/>
            </p:xfrm>
            <a:graphic>
              <a:graphicData uri="http://schemas.openxmlformats.org/drawingml/2006/table">
                <a:tbl>
                  <a:tblPr firstRow="1" bandRow="1">
                    <a:tableStyleId>{7E9639D4-E3E2-4D34-9284-5A2195B3D0D7}</a:tableStyleId>
                  </a:tblPr>
                  <a:tblGrid>
                    <a:gridCol w="3856789">
                      <a:extLst>
                        <a:ext uri="{9D8B030D-6E8A-4147-A177-3AD203B41FA5}">
                          <a16:colId xmlns:a16="http://schemas.microsoft.com/office/drawing/2014/main" val="911536921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1464439485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3199369157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1224129571"/>
                        </a:ext>
                      </a:extLst>
                    </a:gridCol>
                    <a:gridCol w="1928395">
                      <a:extLst>
                        <a:ext uri="{9D8B030D-6E8A-4147-A177-3AD203B41FA5}">
                          <a16:colId xmlns:a16="http://schemas.microsoft.com/office/drawing/2014/main" val="673385678"/>
                        </a:ext>
                      </a:extLst>
                    </a:gridCol>
                  </a:tblGrid>
                  <a:tr h="577605"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Valor (bytes)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s-MX" sz="2800" dirty="0"/>
                            <a:t>IEC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r>
                            <a:rPr lang="es-MX" sz="2800" dirty="0"/>
                            <a:t>JEDEC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09166998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109375" r="-200474" b="-51979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092625557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207216" r="-200474" b="-4144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KiB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kibibyte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kilobyte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15597132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310417" r="-200474" b="-3187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MiB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mebibyte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megabyte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645089981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406186" r="-200474" b="-2154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GiB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gibibyte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gigabyte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04451801"/>
                      </a:ext>
                    </a:extLst>
                  </a:tr>
                  <a:tr h="58836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511458" r="-200474" b="-11770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 err="1"/>
                            <a:t>TiB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tebibyte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TB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terabyte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11461607"/>
                      </a:ext>
                    </a:extLst>
                  </a:tr>
                  <a:tr h="59537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58" t="-598980" r="-200474" b="-1530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 err="1"/>
                            <a:t>PiB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pebibyte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/>
                            <a:t>PB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s-MX" sz="2800" dirty="0" err="1"/>
                            <a:t>petabyte</a:t>
                          </a:r>
                          <a:endParaRPr lang="en-US" sz="2800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8218254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Title 1">
            <a:extLst>
              <a:ext uri="{FF2B5EF4-FFF2-40B4-BE49-F238E27FC236}">
                <a16:creationId xmlns:a16="http://schemas.microsoft.com/office/drawing/2014/main" id="{C92C5348-1B95-4D46-BDB8-AC492D0E0D0F}"/>
              </a:ext>
            </a:extLst>
          </p:cNvPr>
          <p:cNvSpPr txBox="1">
            <a:spLocks/>
          </p:cNvSpPr>
          <p:nvPr/>
        </p:nvSpPr>
        <p:spPr>
          <a:xfrm>
            <a:off x="304800" y="228600"/>
            <a:ext cx="11582399" cy="685799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/>
              <a:t>Sistema Binario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853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4B7D5533-6E82-496B-B6BC-0B9414CC84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-228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145" name="72A441E3-1D3D-4FAA-B319-D48EBCC121BB">
            <a:extLst>
              <a:ext uri="{FF2B5EF4-FFF2-40B4-BE49-F238E27FC236}">
                <a16:creationId xmlns:a16="http://schemas.microsoft.com/office/drawing/2014/main" id="{C8E08FCD-247A-4E8E-839B-3047B0A64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0500"/>
            <a:ext cx="2328939" cy="6476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72A441E3-1D3D-4FAA-B319-D48EBCC121BB">
            <a:extLst>
              <a:ext uri="{FF2B5EF4-FFF2-40B4-BE49-F238E27FC236}">
                <a16:creationId xmlns:a16="http://schemas.microsoft.com/office/drawing/2014/main" id="{45FDE850-35CF-4BB5-ADAE-EC5AF9AC2C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23" t="18823" r="6424" b="76471"/>
          <a:stretch>
            <a:fillRect/>
          </a:stretch>
        </p:blipFill>
        <p:spPr bwMode="auto">
          <a:xfrm>
            <a:off x="3223504" y="1475065"/>
            <a:ext cx="4800600" cy="76197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E96F62C-1B49-49A3-8601-0BB0A9685D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904" y="740271"/>
            <a:ext cx="3846897" cy="5377456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D9916F-A2A9-4A81-A37D-A1F99D608F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3" t="40484" r="36614" b="49597"/>
          <a:stretch/>
        </p:blipFill>
        <p:spPr>
          <a:xfrm>
            <a:off x="3098314" y="3657600"/>
            <a:ext cx="5051013" cy="121919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5C231DDC-01E3-42CC-BAD0-8C9F9A06CE48}"/>
              </a:ext>
            </a:extLst>
          </p:cNvPr>
          <p:cNvGrpSpPr/>
          <p:nvPr/>
        </p:nvGrpSpPr>
        <p:grpSpPr>
          <a:xfrm>
            <a:off x="2820568" y="1548482"/>
            <a:ext cx="351571" cy="726668"/>
            <a:chOff x="2820568" y="1548482"/>
            <a:chExt cx="351571" cy="726668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90718DC-3A23-4516-B23A-2BC4A477E2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20568" y="1548482"/>
              <a:ext cx="351571" cy="307569"/>
            </a:xfrm>
            <a:prstGeom prst="line">
              <a:avLst/>
            </a:prstGeom>
            <a:ln w="571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3F6E549-2F29-4943-A1C9-36906790E1CD}"/>
                </a:ext>
              </a:extLst>
            </p:cNvPr>
            <p:cNvCxnSpPr>
              <a:cxnSpLocks/>
            </p:cNvCxnSpPr>
            <p:nvPr/>
          </p:nvCxnSpPr>
          <p:spPr>
            <a:xfrm>
              <a:off x="2820568" y="1856050"/>
              <a:ext cx="351571" cy="419100"/>
            </a:xfrm>
            <a:prstGeom prst="line">
              <a:avLst/>
            </a:prstGeom>
            <a:ln w="571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427E147-02B8-431D-BAE1-C4472D9AC647}"/>
              </a:ext>
            </a:extLst>
          </p:cNvPr>
          <p:cNvGrpSpPr/>
          <p:nvPr/>
        </p:nvGrpSpPr>
        <p:grpSpPr>
          <a:xfrm rot="10800000">
            <a:off x="7885248" y="3886213"/>
            <a:ext cx="490427" cy="761971"/>
            <a:chOff x="4812917" y="2456054"/>
            <a:chExt cx="490427" cy="761971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175A095-C689-4688-9F1E-172AA3185B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54688" y="2456054"/>
              <a:ext cx="361165" cy="380986"/>
            </a:xfrm>
            <a:prstGeom prst="line">
              <a:avLst/>
            </a:prstGeom>
            <a:ln w="571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F696ACE-F1CA-434D-A4CD-05F36FCC88E5}"/>
                </a:ext>
              </a:extLst>
            </p:cNvPr>
            <p:cNvCxnSpPr>
              <a:cxnSpLocks/>
            </p:cNvCxnSpPr>
            <p:nvPr/>
          </p:nvCxnSpPr>
          <p:spPr>
            <a:xfrm>
              <a:off x="4812917" y="2837039"/>
              <a:ext cx="490427" cy="380986"/>
            </a:xfrm>
            <a:prstGeom prst="line">
              <a:avLst/>
            </a:prstGeom>
            <a:ln w="571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6843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8114F-9C6D-4DDC-A0FA-EFAB9E71F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Velocidades de Internet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74CCC-F386-4B5D-9D5B-99F5D0714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295401"/>
            <a:ext cx="11582400" cy="1066800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¿Cómo se mide el ancho de banda que te ofrece una compañía como Telmex, Axtel, Izzi?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1D5E3D-F4DB-4BF2-8474-2B8CE59FA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61176"/>
            <a:ext cx="3200400" cy="44850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9E2BAD-95BC-4033-ACE7-D2E4C1599D74}"/>
              </a:ext>
            </a:extLst>
          </p:cNvPr>
          <p:cNvSpPr txBox="1"/>
          <p:nvPr/>
        </p:nvSpPr>
        <p:spPr>
          <a:xfrm>
            <a:off x="4567186" y="1987421"/>
            <a:ext cx="7315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50 Megabits por segundo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6.25 Megabytes por segundo (sistema decimal)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5.96046 Mebibytes por segundo (sistema IEC)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3200" dirty="0"/>
              <a:t>5.96046 Megabytes por segundo (sistema JEDEC)</a:t>
            </a:r>
          </a:p>
        </p:txBody>
      </p:sp>
    </p:spTree>
    <p:extLst>
      <p:ext uri="{BB962C8B-B14F-4D97-AF65-F5344CB8AC3E}">
        <p14:creationId xmlns:p14="http://schemas.microsoft.com/office/powerpoint/2010/main" val="1487260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E2FC54-CFAF-4123-952B-AE09BD076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667" y="928838"/>
            <a:ext cx="9284666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180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9951C-A2DC-4007-A6AC-13DFCED54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66962"/>
            <a:ext cx="10515600" cy="2124075"/>
          </a:xfrm>
        </p:spPr>
        <p:txBody>
          <a:bodyPr/>
          <a:lstStyle/>
          <a:p>
            <a:pPr algn="ctr"/>
            <a:r>
              <a:rPr lang="es-MX" dirty="0"/>
              <a:t>¿Qué lenguaje hablan las computadoras?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098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D2F73-1449-4F85-AFA6-BB5E4C208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9616"/>
            <a:ext cx="10515600" cy="1578769"/>
          </a:xfrm>
        </p:spPr>
        <p:txBody>
          <a:bodyPr>
            <a:normAutofit fontScale="90000"/>
          </a:bodyPr>
          <a:lstStyle/>
          <a:p>
            <a:pPr algn="ctr"/>
            <a:r>
              <a:rPr lang="es-MX" sz="11500" dirty="0"/>
              <a:t>Caracteres</a:t>
            </a:r>
            <a:endParaRPr lang="en-US" sz="115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A8964E-6FFD-456A-81A2-1AD2145CF4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287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147B3-99B5-43FC-8A4E-F1FB77C5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Caracteres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DDDA5-76A4-4F15-BE6A-97472B726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Para transmitir información escrita, los humanos utilizamos un alfabeto, o un conjunto de símbolos. Cada símbolo es denominado un </a:t>
            </a:r>
            <a:r>
              <a:rPr lang="es-ES" dirty="0" err="1"/>
              <a:t>caracter</a:t>
            </a:r>
            <a:r>
              <a:rPr lang="es-ES" dirty="0"/>
              <a:t>.</a:t>
            </a:r>
          </a:p>
          <a:p>
            <a:pPr marL="0" indent="0">
              <a:buNone/>
            </a:pPr>
            <a:br>
              <a:rPr lang="es-ES" dirty="0"/>
            </a:br>
            <a:r>
              <a:rPr lang="es-ES" dirty="0"/>
              <a:t>Cada </a:t>
            </a:r>
            <a:r>
              <a:rPr lang="es-ES" dirty="0" err="1"/>
              <a:t>caracter</a:t>
            </a:r>
            <a:r>
              <a:rPr lang="es-ES" dirty="0"/>
              <a:t> tiene algún significado: sonidos, pausas, números, sentimientos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245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147B3-99B5-43FC-8A4E-F1FB77C5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Caracteres alfabéticos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DDDA5-76A4-4F15-BE6A-97472B726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Representan las 26 letras del alfabeto inglés.</a:t>
            </a:r>
            <a:r>
              <a:rPr lang="en-US" dirty="0"/>
              <a:t> </a:t>
            </a:r>
            <a:r>
              <a:rPr lang="en-US" dirty="0" err="1"/>
              <a:t>Desde</a:t>
            </a:r>
            <a:r>
              <a:rPr lang="en-US" dirty="0"/>
              <a:t> la “a” hasta la “z”,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mayúsculas</a:t>
            </a:r>
            <a:r>
              <a:rPr lang="en-US" dirty="0"/>
              <a:t> y </a:t>
            </a:r>
            <a:r>
              <a:rPr lang="en-US" dirty="0" err="1"/>
              <a:t>minúsculas</a:t>
            </a:r>
            <a:r>
              <a:rPr lang="en-US" dirty="0"/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557148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147B3-99B5-43FC-8A4E-F1FB77C5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Caracteres Numéricos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DDDA5-76A4-4F15-BE6A-97472B726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/>
              <a:t>Representan los números de base decimal. Desde “0” hasta el “9”.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754228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147B3-99B5-43FC-8A4E-F1FB77C5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Caracteres Especiales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DDDA5-76A4-4F15-BE6A-97472B726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Estos caracteres forman parte de alfabetos de otros lenguajes como el español, francés, alemán, etc. También incluye símbolos que indican énfasis, preguntas, enumeraciones, etc. </a:t>
            </a:r>
          </a:p>
          <a:p>
            <a:r>
              <a:rPr lang="pt-BR" dirty="0"/>
              <a:t>SPACE</a:t>
            </a:r>
          </a:p>
          <a:p>
            <a:r>
              <a:rPr lang="pt-BR" dirty="0"/>
              <a:t>() {} [] &lt; &gt;</a:t>
            </a:r>
          </a:p>
          <a:p>
            <a:r>
              <a:rPr lang="pt-BR" dirty="0"/>
              <a:t>@</a:t>
            </a:r>
          </a:p>
          <a:p>
            <a:r>
              <a:rPr lang="pt-BR" dirty="0"/>
              <a:t>¡ ! ¿ ?</a:t>
            </a:r>
          </a:p>
          <a:p>
            <a:r>
              <a:rPr lang="pt-BR" dirty="0"/>
              <a:t>, . ;</a:t>
            </a:r>
          </a:p>
          <a:p>
            <a:r>
              <a:rPr lang="pt-BR" dirty="0"/>
              <a:t>= + - / * %</a:t>
            </a:r>
          </a:p>
          <a:p>
            <a:r>
              <a:rPr lang="pt-BR" dirty="0"/>
              <a:t>Ñ ß á ë î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31133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147B3-99B5-43FC-8A4E-F1FB77C5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Caracteres de Control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DDDA5-76A4-4F15-BE6A-97472B726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Son caracteres que no tienen representación gráfica pero sirven de control para indicar espacios tabulados, segmentos, saltos de línea, etc.</a:t>
            </a:r>
          </a:p>
          <a:p>
            <a:r>
              <a:rPr lang="en-US" dirty="0"/>
              <a:t>TAB</a:t>
            </a:r>
          </a:p>
          <a:p>
            <a:r>
              <a:rPr lang="en-US" dirty="0"/>
              <a:t>NULL</a:t>
            </a:r>
          </a:p>
          <a:p>
            <a:r>
              <a:rPr lang="en-US" dirty="0"/>
              <a:t>BELL</a:t>
            </a:r>
          </a:p>
          <a:p>
            <a:r>
              <a:rPr lang="en-US" dirty="0"/>
              <a:t>Backspace</a:t>
            </a:r>
          </a:p>
          <a:p>
            <a:r>
              <a:rPr lang="en-US" dirty="0"/>
              <a:t>Line Feed</a:t>
            </a:r>
          </a:p>
          <a:p>
            <a:r>
              <a:rPr lang="en-US" dirty="0"/>
              <a:t>Carriage Return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759100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0837C-A0B1-49B3-A078-5ADDF59EA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 err="1"/>
              <a:t>Caracteres</a:t>
            </a:r>
            <a:r>
              <a:rPr lang="en-US" dirty="0"/>
              <a:t> </a:t>
            </a:r>
            <a:r>
              <a:rPr lang="en-US" dirty="0" err="1"/>
              <a:t>gráficos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99DF3-3ECD-4E86-8071-FD69B3457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Sirven</a:t>
            </a:r>
            <a:r>
              <a:rPr lang="en-US" dirty="0"/>
              <a:t> para </a:t>
            </a:r>
            <a:r>
              <a:rPr lang="en-US" dirty="0" err="1"/>
              <a:t>representar</a:t>
            </a:r>
            <a:r>
              <a:rPr lang="en-US" dirty="0"/>
              <a:t> </a:t>
            </a:r>
            <a:r>
              <a:rPr lang="en-US" dirty="0" err="1"/>
              <a:t>caracteres</a:t>
            </a:r>
            <a:r>
              <a:rPr lang="en-US" dirty="0"/>
              <a:t> de </a:t>
            </a:r>
            <a:r>
              <a:rPr lang="en-US" dirty="0" err="1"/>
              <a:t>alfabetos</a:t>
            </a:r>
            <a:r>
              <a:rPr lang="en-US" dirty="0"/>
              <a:t> chinos, </a:t>
            </a:r>
            <a:r>
              <a:rPr lang="en-US" dirty="0" err="1"/>
              <a:t>japoneses</a:t>
            </a:r>
            <a:r>
              <a:rPr lang="en-US" dirty="0"/>
              <a:t>, </a:t>
            </a:r>
            <a:r>
              <a:rPr lang="en-US" dirty="0" err="1"/>
              <a:t>árabes</a:t>
            </a:r>
            <a:r>
              <a:rPr lang="en-US" dirty="0"/>
              <a:t>, emojis, e </a:t>
            </a:r>
            <a:r>
              <a:rPr lang="en-US" dirty="0" err="1"/>
              <a:t>íconos</a:t>
            </a:r>
            <a:r>
              <a:rPr lang="en-US" dirty="0"/>
              <a:t> </a:t>
            </a:r>
            <a:r>
              <a:rPr lang="en-US" dirty="0" err="1"/>
              <a:t>gráficos</a:t>
            </a:r>
            <a:r>
              <a:rPr lang="en-US" dirty="0"/>
              <a:t>. </a:t>
            </a:r>
            <a:r>
              <a:rPr lang="es-ES" dirty="0"/>
              <a:t>También podemos incluir </a:t>
            </a:r>
            <a:r>
              <a:rPr lang="es-ES" dirty="0" err="1"/>
              <a:t>emojis</a:t>
            </a:r>
            <a:r>
              <a:rPr lang="es-ES" dirty="0"/>
              <a:t> en esta categoría.</a:t>
            </a:r>
          </a:p>
          <a:p>
            <a:r>
              <a:rPr lang="en-US" dirty="0"/>
              <a:t>® ₿ ℗ ☺</a:t>
            </a:r>
          </a:p>
          <a:p>
            <a:r>
              <a:rPr lang="ja-JP" altLang="en-US" dirty="0"/>
              <a:t>→㱺☞⇏➴⤱☃★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6672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4EA368-8064-4F38-8769-BB36CFCE85B1}"/>
              </a:ext>
            </a:extLst>
          </p:cNvPr>
          <p:cNvSpPr/>
          <p:nvPr/>
        </p:nvSpPr>
        <p:spPr>
          <a:xfrm>
            <a:off x="0" y="0"/>
            <a:ext cx="4636008" cy="6857998"/>
          </a:xfrm>
          <a:prstGeom prst="rect">
            <a:avLst/>
          </a:prstGeom>
          <a:solidFill>
            <a:srgbClr val="128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20837C-A0B1-49B3-A078-5ADDF59EA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" y="238760"/>
            <a:ext cx="3987078" cy="1676603"/>
          </a:xfrm>
        </p:spPr>
        <p:txBody>
          <a:bodyPr>
            <a:normAutofit/>
          </a:bodyPr>
          <a:lstStyle/>
          <a:p>
            <a:r>
              <a:rPr lang="en-US" sz="4500" dirty="0"/>
              <a:t>Character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99DF3-3ECD-4E86-8071-FD69B3457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1" y="2438401"/>
            <a:ext cx="4114800" cy="3779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En Windows, puedes acceder a la lista de los íconos disponibles con el programa "</a:t>
            </a:r>
            <a:r>
              <a:rPr lang="es-ES" dirty="0" err="1"/>
              <a:t>Character</a:t>
            </a:r>
            <a:r>
              <a:rPr lang="es-ES" dirty="0"/>
              <a:t> </a:t>
            </a:r>
            <a:r>
              <a:rPr lang="es-ES" dirty="0" err="1"/>
              <a:t>Map</a:t>
            </a:r>
            <a:r>
              <a:rPr lang="es-ES" dirty="0"/>
              <a:t>".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B38F72-8FC4-4001-8C67-FA6B86DEC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2"/>
            <a:ext cx="7555992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10912F3-8A66-4F01-AFD0-345E776EED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" r="5581" b="4"/>
          <a:stretch/>
        </p:blipFill>
        <p:spPr>
          <a:xfrm>
            <a:off x="5276088" y="640082"/>
            <a:ext cx="6276250" cy="557783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50654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61A263B-389A-47E1-9F2D-8CE3C4C6AF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374"/>
          <a:stretch/>
        </p:blipFill>
        <p:spPr>
          <a:xfrm>
            <a:off x="1219200" y="2286000"/>
            <a:ext cx="9144000" cy="2717533"/>
          </a:xfrm>
          <a:prstGeom prst="rect">
            <a:avLst/>
          </a:prstGeom>
          <a:solidFill>
            <a:srgbClr val="212738"/>
          </a:solidFill>
        </p:spPr>
      </p:pic>
    </p:spTree>
    <p:extLst>
      <p:ext uri="{BB962C8B-B14F-4D97-AF65-F5344CB8AC3E}">
        <p14:creationId xmlns:p14="http://schemas.microsoft.com/office/powerpoint/2010/main" val="1570434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 descr="Computer">
            <a:extLst>
              <a:ext uri="{FF2B5EF4-FFF2-40B4-BE49-F238E27FC236}">
                <a16:creationId xmlns:a16="http://schemas.microsoft.com/office/drawing/2014/main" id="{74665F65-EFAC-4F09-B034-C49E85FE5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3886200" y="1752600"/>
            <a:ext cx="3810001" cy="3810001"/>
          </a:xfrm>
          <a:prstGeom prst="rect">
            <a:avLst/>
          </a:prstGeom>
        </p:spPr>
      </p:pic>
      <p:pic>
        <p:nvPicPr>
          <p:cNvPr id="8" name="Graphic 7" descr="Single gear">
            <a:extLst>
              <a:ext uri="{FF2B5EF4-FFF2-40B4-BE49-F238E27FC236}">
                <a16:creationId xmlns:a16="http://schemas.microsoft.com/office/drawing/2014/main" id="{18A25764-03CB-461C-B463-8C37F9DCC0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65456">
            <a:off x="4432662" y="3138692"/>
            <a:ext cx="910181" cy="910181"/>
          </a:xfrm>
          <a:prstGeom prst="rect">
            <a:avLst/>
          </a:prstGeom>
        </p:spPr>
      </p:pic>
      <p:pic>
        <p:nvPicPr>
          <p:cNvPr id="9" name="Graphic 8" descr="Single gear">
            <a:extLst>
              <a:ext uri="{FF2B5EF4-FFF2-40B4-BE49-F238E27FC236}">
                <a16:creationId xmlns:a16="http://schemas.microsoft.com/office/drawing/2014/main" id="{87082084-A9B6-46C1-A3EC-7AB93717BB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7738" y="2819401"/>
            <a:ext cx="927967" cy="9279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6372E90-32DC-4905-8ACA-7EF5043A12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928" y="2812045"/>
            <a:ext cx="1526010" cy="1526010"/>
          </a:xfrm>
          <a:prstGeom prst="rect">
            <a:avLst/>
          </a:prstGeom>
        </p:spPr>
      </p:pic>
      <p:pic>
        <p:nvPicPr>
          <p:cNvPr id="14" name="Graphic 13" descr="Circle with right arrow">
            <a:extLst>
              <a:ext uri="{FF2B5EF4-FFF2-40B4-BE49-F238E27FC236}">
                <a16:creationId xmlns:a16="http://schemas.microsoft.com/office/drawing/2014/main" id="{41529F51-D184-4379-BD5E-8994777CDC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2641600" y="3290168"/>
            <a:ext cx="914400" cy="914400"/>
          </a:xfrm>
          <a:prstGeom prst="rect">
            <a:avLst/>
          </a:prstGeom>
        </p:spPr>
      </p:pic>
      <p:pic>
        <p:nvPicPr>
          <p:cNvPr id="16" name="Graphic 15" descr="Circle with right arrow">
            <a:extLst>
              <a:ext uri="{FF2B5EF4-FFF2-40B4-BE49-F238E27FC236}">
                <a16:creationId xmlns:a16="http://schemas.microsoft.com/office/drawing/2014/main" id="{9DA7ABB2-102C-4018-91FE-B4FBFD1819C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800000">
            <a:off x="8382000" y="3226028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251F9E2-B000-4945-A5C8-32C5C54EEA79}"/>
              </a:ext>
            </a:extLst>
          </p:cNvPr>
          <p:cNvSpPr txBox="1"/>
          <p:nvPr/>
        </p:nvSpPr>
        <p:spPr>
          <a:xfrm>
            <a:off x="9748736" y="1874728"/>
            <a:ext cx="2133600" cy="3108543"/>
          </a:xfrm>
          <a:prstGeom prst="rect">
            <a:avLst/>
          </a:prstGeom>
          <a:solidFill>
            <a:srgbClr val="212738"/>
          </a:solidFill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accent6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101010010100100100100100101001001001001010010010010001001100110</a:t>
            </a:r>
            <a:endParaRPr lang="en-US" sz="2800" dirty="0">
              <a:solidFill>
                <a:schemeClr val="accent6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DBC5F2-AAC0-4BB6-BD36-702841DBF4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5518" y="685800"/>
            <a:ext cx="1526010" cy="15260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24B6E7-D4E8-4F92-9B08-292EBB6417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0919" y="4938291"/>
            <a:ext cx="1526009" cy="15260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9ACC96-3BCE-47E4-82E7-5DA332F1A731}"/>
              </a:ext>
            </a:extLst>
          </p:cNvPr>
          <p:cNvSpPr txBox="1"/>
          <p:nvPr/>
        </p:nvSpPr>
        <p:spPr>
          <a:xfrm>
            <a:off x="3352800" y="5473005"/>
            <a:ext cx="8864600" cy="954107"/>
          </a:xfrm>
          <a:prstGeom prst="rect">
            <a:avLst/>
          </a:prstGeom>
          <a:solidFill>
            <a:srgbClr val="F55D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2800" dirty="0">
                <a:solidFill>
                  <a:srgbClr val="FFFFFF"/>
                </a:solidFill>
              </a:rPr>
              <a:t>Para poder interpretar archivos, las computadoras utilizan el </a:t>
            </a:r>
            <a:r>
              <a:rPr lang="es-MX" sz="2800" b="1" dirty="0">
                <a:solidFill>
                  <a:srgbClr val="FFFFFF"/>
                </a:solidFill>
              </a:rPr>
              <a:t>lenguaje binario </a:t>
            </a:r>
            <a:r>
              <a:rPr lang="es-MX" sz="2800" dirty="0">
                <a:solidFill>
                  <a:srgbClr val="FFFFFF"/>
                </a:solidFill>
              </a:rPr>
              <a:t>basado en bits.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225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ntr" presetSubtype="32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8" presetClass="entr" presetSubtype="32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D2F73-1449-4F85-AFA6-BB5E4C208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9616"/>
            <a:ext cx="10515600" cy="1578769"/>
          </a:xfrm>
        </p:spPr>
        <p:txBody>
          <a:bodyPr>
            <a:normAutofit fontScale="90000"/>
          </a:bodyPr>
          <a:lstStyle/>
          <a:p>
            <a:pPr algn="ctr"/>
            <a:r>
              <a:rPr lang="es-MX" sz="11500" dirty="0"/>
              <a:t>Bits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1071662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147B3-99B5-43FC-8A4E-F1FB77C5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 err="1">
                <a:solidFill>
                  <a:srgbClr val="F55D3E"/>
                </a:solidFill>
              </a:rPr>
              <a:t>B</a:t>
            </a:r>
            <a:r>
              <a:rPr lang="es-MX" dirty="0" err="1"/>
              <a:t>inary</a:t>
            </a:r>
            <a:r>
              <a:rPr lang="es-MX" dirty="0"/>
              <a:t> </a:t>
            </a:r>
            <a:r>
              <a:rPr lang="es-MX" dirty="0" err="1"/>
              <a:t>dig</a:t>
            </a:r>
            <a:r>
              <a:rPr lang="es-MX" dirty="0" err="1">
                <a:solidFill>
                  <a:srgbClr val="F55D3E"/>
                </a:solidFill>
              </a:rPr>
              <a:t>IT</a:t>
            </a:r>
            <a:endParaRPr lang="en-US" dirty="0">
              <a:solidFill>
                <a:srgbClr val="F55D3E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DDDA5-76A4-4F15-BE6A-97472B726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295401"/>
            <a:ext cx="11582400" cy="23621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3200" dirty="0"/>
              <a:t>Un bit es la unidad más básica de información en el mundo digital. Un bit puede representar únicamente dos valores: </a:t>
            </a:r>
            <a:r>
              <a:rPr lang="es-ES" sz="3200" b="1" dirty="0">
                <a:solidFill>
                  <a:srgbClr val="F55D3E"/>
                </a:solidFill>
              </a:rPr>
              <a:t>0</a:t>
            </a:r>
            <a:r>
              <a:rPr lang="es-ES" sz="3200" dirty="0"/>
              <a:t> </a:t>
            </a:r>
            <a:r>
              <a:rPr lang="es-ES" sz="3200" dirty="0" err="1"/>
              <a:t>ó</a:t>
            </a:r>
            <a:r>
              <a:rPr lang="es-ES" sz="3200" dirty="0"/>
              <a:t> </a:t>
            </a:r>
            <a:r>
              <a:rPr lang="es-ES" sz="3200" b="1" dirty="0">
                <a:solidFill>
                  <a:srgbClr val="F55D3E"/>
                </a:solidFill>
              </a:rPr>
              <a:t>1</a:t>
            </a:r>
            <a:r>
              <a:rPr lang="es-ES" sz="3200" dirty="0"/>
              <a:t>.</a:t>
            </a:r>
          </a:p>
          <a:p>
            <a:pPr marL="0" indent="0">
              <a:buNone/>
            </a:pPr>
            <a:endParaRPr lang="es-ES" sz="3200" dirty="0"/>
          </a:p>
          <a:p>
            <a:pPr marL="0" indent="0">
              <a:buNone/>
            </a:pPr>
            <a:r>
              <a:rPr lang="es-ES" sz="3200" dirty="0"/>
              <a:t>Estos valores se pueden interpretar también como </a:t>
            </a:r>
            <a:r>
              <a:rPr lang="es-ES" sz="3200" b="1" dirty="0">
                <a:solidFill>
                  <a:srgbClr val="F55D3E"/>
                </a:solidFill>
                <a:highlight>
                  <a:srgbClr val="C0C0C0"/>
                </a:highlight>
                <a:latin typeface="Cascadia Code" panose="020B0609020000020004" pitchFamily="49" charset="0"/>
                <a:cs typeface="Cascadia Code" panose="020B0609020000020004" pitchFamily="49" charset="0"/>
              </a:rPr>
              <a:t>TRUE</a:t>
            </a:r>
            <a:r>
              <a:rPr lang="es-ES" sz="3200" dirty="0"/>
              <a:t> o </a:t>
            </a:r>
            <a:r>
              <a:rPr lang="es-ES" sz="3200" b="1" dirty="0">
                <a:solidFill>
                  <a:srgbClr val="F55D3E"/>
                </a:solidFill>
                <a:highlight>
                  <a:srgbClr val="C0C0C0"/>
                </a:highlight>
                <a:latin typeface="Cascadia Code" panose="020B0609020000020004" pitchFamily="49" charset="0"/>
                <a:cs typeface="Cascadia Code" panose="020B0609020000020004" pitchFamily="49" charset="0"/>
              </a:rPr>
              <a:t>FALSE</a:t>
            </a:r>
            <a:r>
              <a:rPr lang="es-ES" sz="3200" dirty="0"/>
              <a:t>, o los estados </a:t>
            </a:r>
            <a:r>
              <a:rPr lang="es-ES" sz="3200" b="1" dirty="0">
                <a:solidFill>
                  <a:srgbClr val="F55D3E"/>
                </a:solidFill>
              </a:rPr>
              <a:t>encendido</a:t>
            </a:r>
            <a:r>
              <a:rPr lang="es-ES" sz="3200" dirty="0"/>
              <a:t> o </a:t>
            </a:r>
            <a:r>
              <a:rPr lang="es-ES" sz="3200" b="1" dirty="0">
                <a:solidFill>
                  <a:srgbClr val="F55D3E"/>
                </a:solidFill>
              </a:rPr>
              <a:t>apagado</a:t>
            </a:r>
            <a:r>
              <a:rPr lang="es-ES" sz="3200" dirty="0"/>
              <a:t>.</a:t>
            </a:r>
          </a:p>
        </p:txBody>
      </p:sp>
      <p:pic>
        <p:nvPicPr>
          <p:cNvPr id="7" name="Picture 6" descr="A close up of electronics&#10;&#10;Description automatically generated">
            <a:extLst>
              <a:ext uri="{FF2B5EF4-FFF2-40B4-BE49-F238E27FC236}">
                <a16:creationId xmlns:a16="http://schemas.microsoft.com/office/drawing/2014/main" id="{3D0DFB88-2DEB-4363-90A7-6276010233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4038600"/>
            <a:ext cx="2438400" cy="2438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96F0282-E0AE-4F0D-9FB9-27017675E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24600" y="4648202"/>
            <a:ext cx="2057398" cy="1828798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A82FBEA6-EBAE-43C4-8A10-EAE86207C4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15400" y="4648202"/>
            <a:ext cx="2057397" cy="182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621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147B3-99B5-43FC-8A4E-F1FB77C5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 err="1">
                <a:solidFill>
                  <a:srgbClr val="F55D3E"/>
                </a:solidFill>
              </a:rPr>
              <a:t>B</a:t>
            </a:r>
            <a:r>
              <a:rPr lang="es-MX" dirty="0" err="1"/>
              <a:t>inary</a:t>
            </a:r>
            <a:r>
              <a:rPr lang="es-MX" dirty="0"/>
              <a:t> </a:t>
            </a:r>
            <a:r>
              <a:rPr lang="es-MX" dirty="0" err="1"/>
              <a:t>dig</a:t>
            </a:r>
            <a:r>
              <a:rPr lang="es-MX" dirty="0" err="1">
                <a:solidFill>
                  <a:srgbClr val="F55D3E"/>
                </a:solidFill>
              </a:rPr>
              <a:t>IT</a:t>
            </a:r>
            <a:endParaRPr lang="en-US" dirty="0">
              <a:solidFill>
                <a:srgbClr val="F55D3E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DDDA5-76A4-4F15-BE6A-97472B726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895600"/>
            <a:ext cx="11582400" cy="23621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6600" dirty="0"/>
              <a:t>¿Por qué utilizamos los bits?</a:t>
            </a:r>
          </a:p>
        </p:txBody>
      </p:sp>
    </p:spTree>
    <p:extLst>
      <p:ext uri="{BB962C8B-B14F-4D97-AF65-F5344CB8AC3E}">
        <p14:creationId xmlns:p14="http://schemas.microsoft.com/office/powerpoint/2010/main" val="170777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A0404A8-AF4B-4953-8B8E-4A7771886C16}"/>
              </a:ext>
            </a:extLst>
          </p:cNvPr>
          <p:cNvSpPr/>
          <p:nvPr/>
        </p:nvSpPr>
        <p:spPr>
          <a:xfrm>
            <a:off x="2394123" y="2304114"/>
            <a:ext cx="9797877" cy="2363687"/>
          </a:xfrm>
          <a:prstGeom prst="rect">
            <a:avLst/>
          </a:prstGeom>
          <a:solidFill>
            <a:srgbClr val="F55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dirty="0"/>
              <a:t>Es más fácil trabajar con 2 posibles valores que con 3, 4, 5… </a:t>
            </a:r>
            <a:endParaRPr lang="en-US" sz="40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CE396D5-6813-4969-A12B-D30A174D15AC}"/>
              </a:ext>
            </a:extLst>
          </p:cNvPr>
          <p:cNvSpPr/>
          <p:nvPr/>
        </p:nvSpPr>
        <p:spPr>
          <a:xfrm>
            <a:off x="2419865" y="4667801"/>
            <a:ext cx="9772135" cy="2344087"/>
          </a:xfrm>
          <a:prstGeom prst="rect">
            <a:avLst/>
          </a:prstGeom>
          <a:solidFill>
            <a:srgbClr val="9C7C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dirty="0">
                <a:solidFill>
                  <a:schemeClr val="bg1"/>
                </a:solidFill>
                <a:latin typeface="72" panose="020B0503030000000003" pitchFamily="34" charset="0"/>
                <a:cs typeface="72" panose="020B0503030000000003" pitchFamily="34" charset="0"/>
              </a:rPr>
              <a:t>El almacenamiento y procesamiento en binario es muy confiable</a:t>
            </a:r>
            <a:endParaRPr lang="en-US" sz="4000" dirty="0">
              <a:solidFill>
                <a:schemeClr val="bg1"/>
              </a:solidFill>
              <a:latin typeface="72" panose="020B0503030000000003" pitchFamily="34" charset="0"/>
              <a:cs typeface="72" panose="020B0503030000000003" pitchFamily="34" charset="0"/>
            </a:endParaRPr>
          </a:p>
          <a:p>
            <a:pPr algn="ctr"/>
            <a:endParaRPr lang="en-US" sz="4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DE2D59-EF69-4466-8ED7-37732407C944}"/>
              </a:ext>
            </a:extLst>
          </p:cNvPr>
          <p:cNvSpPr/>
          <p:nvPr/>
        </p:nvSpPr>
        <p:spPr>
          <a:xfrm>
            <a:off x="2438400" y="41"/>
            <a:ext cx="9753599" cy="2304073"/>
          </a:xfrm>
          <a:prstGeom prst="rect">
            <a:avLst/>
          </a:prstGeom>
          <a:solidFill>
            <a:srgbClr val="128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dirty="0"/>
              <a:t>Los transistores manejan dos estados: encendido y apagado</a:t>
            </a:r>
          </a:p>
          <a:p>
            <a:pPr algn="ctr"/>
            <a:endParaRPr lang="en-US" sz="4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20583E-1861-4C89-87D4-211B2A6B4AD2}"/>
              </a:ext>
            </a:extLst>
          </p:cNvPr>
          <p:cNvSpPr/>
          <p:nvPr/>
        </p:nvSpPr>
        <p:spPr>
          <a:xfrm>
            <a:off x="-12358" y="-10187"/>
            <a:ext cx="2463114" cy="2323555"/>
          </a:xfrm>
          <a:prstGeom prst="rect">
            <a:avLst/>
          </a:prstGeom>
          <a:solidFill>
            <a:srgbClr val="128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5000" dirty="0"/>
              <a:t>1</a:t>
            </a:r>
            <a:endParaRPr lang="en-US" sz="150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F8D8387-9D98-4C33-90FB-59B6B03B6650}"/>
              </a:ext>
            </a:extLst>
          </p:cNvPr>
          <p:cNvSpPr/>
          <p:nvPr/>
        </p:nvSpPr>
        <p:spPr>
          <a:xfrm>
            <a:off x="-6350" y="2304114"/>
            <a:ext cx="2438400" cy="2344087"/>
          </a:xfrm>
          <a:prstGeom prst="rect">
            <a:avLst/>
          </a:prstGeom>
          <a:solidFill>
            <a:srgbClr val="F55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5000" dirty="0"/>
              <a:t>2</a:t>
            </a:r>
            <a:endParaRPr lang="en-US" sz="15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8E81796-30AE-4F2F-ABFD-A2B6BE809915}"/>
              </a:ext>
            </a:extLst>
          </p:cNvPr>
          <p:cNvSpPr/>
          <p:nvPr/>
        </p:nvSpPr>
        <p:spPr>
          <a:xfrm>
            <a:off x="1" y="4643087"/>
            <a:ext cx="2419864" cy="2344087"/>
          </a:xfrm>
          <a:prstGeom prst="rect">
            <a:avLst/>
          </a:prstGeom>
          <a:solidFill>
            <a:srgbClr val="9C7C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5000" dirty="0"/>
              <a:t>3</a:t>
            </a:r>
            <a:endParaRPr lang="en-US" sz="15000" dirty="0"/>
          </a:p>
        </p:txBody>
      </p:sp>
    </p:spTree>
    <p:extLst>
      <p:ext uri="{BB962C8B-B14F-4D97-AF65-F5344CB8AC3E}">
        <p14:creationId xmlns:p14="http://schemas.microsoft.com/office/powerpoint/2010/main" val="1516336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3" grpId="0" animBg="1"/>
      <p:bldP spid="19" grpId="0" animBg="1"/>
      <p:bldP spid="20" grpId="0" animBg="1"/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How do hard drives work? - Kanawat Senanan">
            <a:hlinkClick r:id="" action="ppaction://media"/>
            <a:extLst>
              <a:ext uri="{FF2B5EF4-FFF2-40B4-BE49-F238E27FC236}">
                <a16:creationId xmlns:a16="http://schemas.microsoft.com/office/drawing/2014/main" id="{A993D926-68F9-4366-9FA1-0825C32E51D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05632" y="228600"/>
            <a:ext cx="11180736" cy="628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974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2B3EA6F-4D71-4DCE-8F8B-986C3B2268EC}"/>
              </a:ext>
            </a:extLst>
          </p:cNvPr>
          <p:cNvGrpSpPr/>
          <p:nvPr/>
        </p:nvGrpSpPr>
        <p:grpSpPr>
          <a:xfrm>
            <a:off x="6172200" y="1600200"/>
            <a:ext cx="5029200" cy="3886200"/>
            <a:chOff x="466023" y="1676400"/>
            <a:chExt cx="3724977" cy="27432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EE2B606-89FE-410E-973F-AAFBD814C516}"/>
                </a:ext>
              </a:extLst>
            </p:cNvPr>
            <p:cNvSpPr/>
            <p:nvPr/>
          </p:nvSpPr>
          <p:spPr>
            <a:xfrm>
              <a:off x="466023" y="16764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1.76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9885388-0E45-4621-B911-835CBDC8753D}"/>
                </a:ext>
              </a:extLst>
            </p:cNvPr>
            <p:cNvSpPr/>
            <p:nvPr/>
          </p:nvSpPr>
          <p:spPr>
            <a:xfrm>
              <a:off x="1402882" y="16764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2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75E677-4CCD-49B2-A7A1-73C45A93EC4B}"/>
                </a:ext>
              </a:extLst>
            </p:cNvPr>
            <p:cNvSpPr/>
            <p:nvPr/>
          </p:nvSpPr>
          <p:spPr>
            <a:xfrm>
              <a:off x="2339741" y="16764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1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B496F99-BB1B-4B82-90CB-934C6010A8B0}"/>
                </a:ext>
              </a:extLst>
            </p:cNvPr>
            <p:cNvSpPr/>
            <p:nvPr/>
          </p:nvSpPr>
          <p:spPr>
            <a:xfrm>
              <a:off x="3276600" y="16764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0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1FF4ACF-3237-4B97-814A-76A6D3F158C3}"/>
                </a:ext>
              </a:extLst>
            </p:cNvPr>
            <p:cNvSpPr/>
            <p:nvPr/>
          </p:nvSpPr>
          <p:spPr>
            <a:xfrm>
              <a:off x="466023" y="25908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2.5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8A93039-4476-4FF1-81F6-81DEC0D9D66B}"/>
                </a:ext>
              </a:extLst>
            </p:cNvPr>
            <p:cNvSpPr/>
            <p:nvPr/>
          </p:nvSpPr>
          <p:spPr>
            <a:xfrm>
              <a:off x="1402882" y="25908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2.2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D4AC7BA-C7E4-45C1-B0F7-9EA3DF47834B}"/>
                </a:ext>
              </a:extLst>
            </p:cNvPr>
            <p:cNvSpPr/>
            <p:nvPr/>
          </p:nvSpPr>
          <p:spPr>
            <a:xfrm>
              <a:off x="2339741" y="25908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1.2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F2ACEBB-60C6-4F2A-BAD1-FE20CFD037B7}"/>
                </a:ext>
              </a:extLst>
            </p:cNvPr>
            <p:cNvSpPr/>
            <p:nvPr/>
          </p:nvSpPr>
          <p:spPr>
            <a:xfrm>
              <a:off x="3276600" y="25908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0.9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DFD508F-2687-4A06-81AE-A0A9BDB05E7E}"/>
                </a:ext>
              </a:extLst>
            </p:cNvPr>
            <p:cNvSpPr/>
            <p:nvPr/>
          </p:nvSpPr>
          <p:spPr>
            <a:xfrm>
              <a:off x="466023" y="35052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0.8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588F453-1DE7-4AFE-88A0-B294216AADA5}"/>
                </a:ext>
              </a:extLst>
            </p:cNvPr>
            <p:cNvSpPr/>
            <p:nvPr/>
          </p:nvSpPr>
          <p:spPr>
            <a:xfrm>
              <a:off x="1402882" y="35052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1.6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F03ECE3-1D58-416E-8577-23DD6175C0FD}"/>
                </a:ext>
              </a:extLst>
            </p:cNvPr>
            <p:cNvSpPr/>
            <p:nvPr/>
          </p:nvSpPr>
          <p:spPr>
            <a:xfrm>
              <a:off x="2339741" y="35052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1.74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4766E5A-30B8-4639-A79E-44282ACCD70A}"/>
                </a:ext>
              </a:extLst>
            </p:cNvPr>
            <p:cNvSpPr/>
            <p:nvPr/>
          </p:nvSpPr>
          <p:spPr>
            <a:xfrm>
              <a:off x="3276600" y="3505200"/>
              <a:ext cx="914400" cy="914400"/>
            </a:xfrm>
            <a:custGeom>
              <a:avLst/>
              <a:gdLst>
                <a:gd name="connsiteX0" fmla="*/ 0 w 1234558"/>
                <a:gd name="connsiteY0" fmla="*/ 0 h 1295400"/>
                <a:gd name="connsiteX1" fmla="*/ 604933 w 1234558"/>
                <a:gd name="connsiteY1" fmla="*/ 0 h 1295400"/>
                <a:gd name="connsiteX2" fmla="*/ 1234558 w 1234558"/>
                <a:gd name="connsiteY2" fmla="*/ 0 h 1295400"/>
                <a:gd name="connsiteX3" fmla="*/ 1234558 w 1234558"/>
                <a:gd name="connsiteY3" fmla="*/ 673608 h 1295400"/>
                <a:gd name="connsiteX4" fmla="*/ 1234558 w 1234558"/>
                <a:gd name="connsiteY4" fmla="*/ 1295400 h 1295400"/>
                <a:gd name="connsiteX5" fmla="*/ 592588 w 1234558"/>
                <a:gd name="connsiteY5" fmla="*/ 1295400 h 1295400"/>
                <a:gd name="connsiteX6" fmla="*/ 0 w 1234558"/>
                <a:gd name="connsiteY6" fmla="*/ 1295400 h 1295400"/>
                <a:gd name="connsiteX7" fmla="*/ 0 w 1234558"/>
                <a:gd name="connsiteY7" fmla="*/ 621792 h 1295400"/>
                <a:gd name="connsiteX8" fmla="*/ 0 w 1234558"/>
                <a:gd name="connsiteY8" fmla="*/ 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558" h="1295400" extrusionOk="0">
                  <a:moveTo>
                    <a:pt x="0" y="0"/>
                  </a:moveTo>
                  <a:cubicBezTo>
                    <a:pt x="232399" y="-18867"/>
                    <a:pt x="371074" y="21322"/>
                    <a:pt x="604933" y="0"/>
                  </a:cubicBezTo>
                  <a:cubicBezTo>
                    <a:pt x="838792" y="-21322"/>
                    <a:pt x="984699" y="1088"/>
                    <a:pt x="1234558" y="0"/>
                  </a:cubicBezTo>
                  <a:cubicBezTo>
                    <a:pt x="1259259" y="175328"/>
                    <a:pt x="1207610" y="528544"/>
                    <a:pt x="1234558" y="673608"/>
                  </a:cubicBezTo>
                  <a:cubicBezTo>
                    <a:pt x="1261506" y="818672"/>
                    <a:pt x="1228785" y="985402"/>
                    <a:pt x="1234558" y="1295400"/>
                  </a:cubicBezTo>
                  <a:cubicBezTo>
                    <a:pt x="933990" y="1315227"/>
                    <a:pt x="739012" y="1276662"/>
                    <a:pt x="592588" y="1295400"/>
                  </a:cubicBezTo>
                  <a:cubicBezTo>
                    <a:pt x="446164" y="1314139"/>
                    <a:pt x="272602" y="1275104"/>
                    <a:pt x="0" y="1295400"/>
                  </a:cubicBezTo>
                  <a:cubicBezTo>
                    <a:pt x="-33405" y="975173"/>
                    <a:pt x="-13425" y="783090"/>
                    <a:pt x="0" y="621792"/>
                  </a:cubicBezTo>
                  <a:cubicBezTo>
                    <a:pt x="13425" y="460494"/>
                    <a:pt x="-24016" y="201203"/>
                    <a:pt x="0" y="0"/>
                  </a:cubicBezTo>
                  <a:close/>
                </a:path>
              </a:pathLst>
            </a:custGeom>
            <a:noFill/>
            <a:ln w="57150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1763175327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3600" dirty="0">
                  <a:solidFill>
                    <a:srgbClr val="212738"/>
                  </a:solidFill>
                </a:rPr>
                <a:t>2.2</a:t>
              </a:r>
              <a:endParaRPr lang="en-US" sz="3600" dirty="0">
                <a:solidFill>
                  <a:srgbClr val="212738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02CB9F49-228D-4DE0-B693-457D2BB82673}"/>
              </a:ext>
            </a:extLst>
          </p:cNvPr>
          <p:cNvSpPr txBox="1"/>
          <p:nvPr/>
        </p:nvSpPr>
        <p:spPr>
          <a:xfrm>
            <a:off x="381000" y="1295400"/>
            <a:ext cx="5181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>
                <a:latin typeface="72" panose="020B0503030000000003" pitchFamily="34" charset="0"/>
                <a:cs typeface="72" panose="020B0503030000000003" pitchFamily="34" charset="0"/>
              </a:rPr>
              <a:t>La siguiente tabla contiene los voltajes leídos de un sector de un disco duro. </a:t>
            </a:r>
          </a:p>
          <a:p>
            <a:endParaRPr lang="es-MX" sz="3200" dirty="0">
              <a:latin typeface="72" panose="020B0503030000000003" pitchFamily="34" charset="0"/>
              <a:cs typeface="72" panose="020B0503030000000003" pitchFamily="34" charset="0"/>
            </a:endParaRPr>
          </a:p>
          <a:p>
            <a:r>
              <a:rPr lang="en-US" sz="3200" dirty="0">
                <a:latin typeface="72" panose="020B0503030000000003" pitchFamily="34" charset="0"/>
                <a:cs typeface="72" panose="020B0503030000000003" pitchFamily="34" charset="0"/>
              </a:rPr>
              <a:t>0 = De 0V hasta 1.75V</a:t>
            </a:r>
          </a:p>
          <a:p>
            <a:r>
              <a:rPr lang="en-US" sz="3200" dirty="0">
                <a:latin typeface="72" panose="020B0503030000000003" pitchFamily="34" charset="0"/>
                <a:cs typeface="72" panose="020B0503030000000003" pitchFamily="34" charset="0"/>
              </a:rPr>
              <a:t>1 = De 1.76V hasta 3.5V</a:t>
            </a:r>
          </a:p>
        </p:txBody>
      </p:sp>
    </p:spTree>
    <p:extLst>
      <p:ext uri="{BB962C8B-B14F-4D97-AF65-F5344CB8AC3E}">
        <p14:creationId xmlns:p14="http://schemas.microsoft.com/office/powerpoint/2010/main" val="1124991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Informatica 1">
      <a:dk1>
        <a:sysClr val="windowText" lastClr="000000"/>
      </a:dk1>
      <a:lt1>
        <a:sysClr val="window" lastClr="FFFFFF"/>
      </a:lt1>
      <a:dk2>
        <a:srgbClr val="FEFCFB"/>
      </a:dk2>
      <a:lt2>
        <a:srgbClr val="F55D3E"/>
      </a:lt2>
      <a:accent1>
        <a:srgbClr val="9C7CA5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nformatica 1">
      <a:majorFont>
        <a:latin typeface="Rokkitt"/>
        <a:ea typeface=""/>
        <a:cs typeface=""/>
      </a:majorFont>
      <a:minorFont>
        <a:latin typeface="Rubi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634</Words>
  <Application>Microsoft Office PowerPoint</Application>
  <PresentationFormat>Widescreen</PresentationFormat>
  <Paragraphs>178</Paragraphs>
  <Slides>28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Rokkitt</vt:lpstr>
      <vt:lpstr>Rubik</vt:lpstr>
      <vt:lpstr>Arial</vt:lpstr>
      <vt:lpstr>Cascadia Code</vt:lpstr>
      <vt:lpstr>Cambria Math</vt:lpstr>
      <vt:lpstr>72</vt:lpstr>
      <vt:lpstr>Calibri</vt:lpstr>
      <vt:lpstr>Office Theme</vt:lpstr>
      <vt:lpstr>Módulo 2</vt:lpstr>
      <vt:lpstr>¿Qué lenguaje hablan las computadoras?</vt:lpstr>
      <vt:lpstr>PowerPoint Presentation</vt:lpstr>
      <vt:lpstr>Bits</vt:lpstr>
      <vt:lpstr>Binary digIT</vt:lpstr>
      <vt:lpstr>Binary digIT</vt:lpstr>
      <vt:lpstr>PowerPoint Presentation</vt:lpstr>
      <vt:lpstr>PowerPoint Presentation</vt:lpstr>
      <vt:lpstr>PowerPoint Presentation</vt:lpstr>
      <vt:lpstr>PowerPoint Presentation</vt:lpstr>
      <vt:lpstr>Bits y Bytes</vt:lpstr>
      <vt:lpstr>Byte</vt:lpstr>
      <vt:lpstr>Velocidades de Internet</vt:lpstr>
      <vt:lpstr>PowerPoint Presentation</vt:lpstr>
      <vt:lpstr>PowerPoint Presentation</vt:lpstr>
      <vt:lpstr>PowerPoint Presentation</vt:lpstr>
      <vt:lpstr>PowerPoint Presentation</vt:lpstr>
      <vt:lpstr>Velocidades de Internet</vt:lpstr>
      <vt:lpstr>PowerPoint Presentation</vt:lpstr>
      <vt:lpstr>Caracteres</vt:lpstr>
      <vt:lpstr>Caracteres</vt:lpstr>
      <vt:lpstr>Caracteres alfabéticos</vt:lpstr>
      <vt:lpstr>Caracteres Numéricos</vt:lpstr>
      <vt:lpstr>Caracteres Especiales</vt:lpstr>
      <vt:lpstr>Caracteres de Control</vt:lpstr>
      <vt:lpstr> Caracteres gráficos </vt:lpstr>
      <vt:lpstr>Character Map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Módulo 2</dc:title>
  <dc:creator>Omar Acosta</dc:creator>
  <cp:lastModifiedBy>Omar Acosta</cp:lastModifiedBy>
  <cp:revision>14</cp:revision>
  <dcterms:created xsi:type="dcterms:W3CDTF">2020-08-26T01:11:27Z</dcterms:created>
  <dcterms:modified xsi:type="dcterms:W3CDTF">2020-08-26T02:05:11Z</dcterms:modified>
</cp:coreProperties>
</file>